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4"/>
    <p:sldMasterId id="2147483698" r:id="rId5"/>
  </p:sldMasterIdLst>
  <p:notesMasterIdLst>
    <p:notesMasterId r:id="rId22"/>
  </p:notesMasterIdLst>
  <p:sldIdLst>
    <p:sldId id="624" r:id="rId6"/>
    <p:sldId id="272" r:id="rId7"/>
    <p:sldId id="315" r:id="rId8"/>
    <p:sldId id="611" r:id="rId9"/>
    <p:sldId id="621" r:id="rId10"/>
    <p:sldId id="1227" r:id="rId11"/>
    <p:sldId id="1232" r:id="rId12"/>
    <p:sldId id="628" r:id="rId13"/>
    <p:sldId id="1233" r:id="rId14"/>
    <p:sldId id="630" r:id="rId15"/>
    <p:sldId id="632" r:id="rId16"/>
    <p:sldId id="633" r:id="rId17"/>
    <p:sldId id="631" r:id="rId18"/>
    <p:sldId id="629" r:id="rId19"/>
    <p:sldId id="1234" r:id="rId20"/>
    <p:sldId id="460" r:id="rId21"/>
  </p:sldIdLst>
  <p:sldSz cx="12192000" cy="6858000"/>
  <p:notesSz cx="6889750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führung" id="{59CBA26F-B79B-4A7D-9758-0D5BA09E83FD}">
          <p14:sldIdLst>
            <p14:sldId id="624"/>
            <p14:sldId id="272"/>
            <p14:sldId id="315"/>
            <p14:sldId id="611"/>
            <p14:sldId id="621"/>
            <p14:sldId id="1227"/>
            <p14:sldId id="1232"/>
            <p14:sldId id="628"/>
            <p14:sldId id="1233"/>
          </p14:sldIdLst>
        </p14:section>
        <p14:section name="Platzierung der WEA" id="{A21C2E4B-C2AC-4369-B436-CA89B0A3D146}">
          <p14:sldIdLst>
            <p14:sldId id="630"/>
            <p14:sldId id="632"/>
            <p14:sldId id="633"/>
          </p14:sldIdLst>
        </p14:section>
        <p14:section name="Visualisierung der WEA" id="{07B3A52C-A9FA-4DD5-9486-1EF3A0BCA336}">
          <p14:sldIdLst>
            <p14:sldId id="631"/>
          </p14:sldIdLst>
        </p14:section>
        <p14:section name="Finanzierung &amp; Rentabilität" id="{B032524C-DC5A-4C81-8D56-95AB1CC4E5CE}">
          <p14:sldIdLst>
            <p14:sldId id="629"/>
            <p14:sldId id="1234"/>
            <p14:sldId id="4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15800C-C1BB-B8CC-3D37-1DEDC8472210}" name="Armin Raatz" initials="AR" userId="S::raatz@keea.de::1e158693-1df0-4329-9d6a-1989488d75aa" providerId="AD"/>
  <p188:author id="{2C5FB844-C27C-40BC-913B-E6A7AB9EF8D8}" name="Bernhard Daniel Schütze" initials="BDS" userId="S::schuetze@keea.de::4dbc06b5-9811-4f5c-a150-cc179ba5dfbc" providerId="AD"/>
  <p188:author id="{AB03A74A-E8C0-0E4C-D4EF-1E3871F67723}" name="Stefan Schäfer" initials="SS" userId="S::schaefer@keea.de::4ca47717-9261-4e93-9853-31d5efdf1786" providerId="AD"/>
  <p188:author id="{607300F3-50CD-4B6B-681E-A46C237DBA3C}" name="Malte Cordes" initials="MC" userId="S::cordes@keea.de::8c5c90be-3d96-40c8-b8b7-b938376384b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ja" initials="T" lastIdx="8" clrIdx="0">
    <p:extLst>
      <p:ext uri="{19B8F6BF-5375-455C-9EA6-DF929625EA0E}">
        <p15:presenceInfo xmlns:p15="http://schemas.microsoft.com/office/powerpoint/2012/main" userId="S::scharnhoop@hessen-agentur.de::5bf1ed94-fa33-4b78-89e3-c61d610ddf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A92"/>
    <a:srgbClr val="E1EFFF"/>
    <a:srgbClr val="014596"/>
    <a:srgbClr val="0051A6"/>
    <a:srgbClr val="F4C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35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6315C3F-C922-4182-B4A1-FE1EE1F9473B}" type="datetimeFigureOut">
              <a:rPr lang="de-DE" smtClean="0"/>
              <a:t>07.09.2023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7E5C9EA-204B-413F-AFD7-75C0EB148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50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55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344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Aktuell importiert Hessen noch ca. 50% des Stroms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512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Aktuell importiert Hessen noch ca. 50% des Stroms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06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Aktuell importiert Hessen noch ca. 50% des Stroms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0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Aktuell importiert Hessen noch ca. 50% des Stroms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71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Aktuell importiert Hessen noch ca. 50% des Stroms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1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Aktuell importiert Hessen noch ca. 50% des Stroms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611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58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A700C2-F85C-4155-8271-04DEECF458C9}" type="slidenum">
              <a:rPr kumimoji="0" 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58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87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7BD4225-4007-498C-91D9-79F139D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91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D07043DD-8571-4BDF-A2C2-B521F4E2D1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0400" y="154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69C11F92-9749-4D56-A6DF-EC2A42CE03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8000" y="21348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B88505A9-4A91-3D61-ADD5-879B46AB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0975" y="6372000"/>
            <a:ext cx="9608455" cy="365125"/>
          </a:xfrm>
        </p:spPr>
        <p:txBody>
          <a:bodyPr/>
          <a:lstStyle/>
          <a:p>
            <a:r>
              <a:rPr lang="de-DE"/>
              <a:t>2023 | FFPV in Usingen | Bürgerforum</a:t>
            </a: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9A3460F3-4D5A-2A92-BA57-7A26ED73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72000"/>
            <a:ext cx="539678" cy="358603"/>
          </a:xfr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997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7BD4225-4007-498C-91D9-79F139D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91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D07043DD-8571-4BDF-A2C2-B521F4E2D1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0400" y="154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69C11F92-9749-4D56-A6DF-EC2A42CE03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8000" y="21348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B88505A9-4A91-3D61-ADD5-879B46AB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0975" y="6372000"/>
            <a:ext cx="9608455" cy="365125"/>
          </a:xfrm>
        </p:spPr>
        <p:txBody>
          <a:bodyPr/>
          <a:lstStyle/>
          <a:p>
            <a:r>
              <a:rPr lang="de-DE"/>
              <a:t>LEA Hessen | Unterstützungsangebote für Kommunen | 12.05.2023</a:t>
            </a: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9A3460F3-4D5A-2A92-BA57-7A26ED73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72000"/>
            <a:ext cx="539678" cy="358603"/>
          </a:xfr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772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seit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792A41-5EA2-4F0D-92B3-2ADE8D524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LEA Hessen | Unterstützungsangebote für Kommunen | 12.05.2023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A04DCFFA-48F9-4460-9E8E-86F5CF0B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72000"/>
            <a:ext cx="539678" cy="358603"/>
          </a:xfr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0BE261-CC5D-45D9-9B7C-139D94A31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063" y="576000"/>
            <a:ext cx="7221537" cy="54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Die LEA stellt sich vor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D76513B7-279B-4F8F-A594-6C0A6B4E89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1080000"/>
            <a:ext cx="7221537" cy="54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Mission LEA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CBD7D89-5FA5-4691-9C86-819E264150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8000" y="3923111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2DCB3A97-1F45-4416-9246-39915158E0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8000" y="5400000"/>
            <a:ext cx="1440000" cy="230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z="900"/>
              <a:t>VORNAME NAME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53DF28-CE04-4534-A629-B19BE8BBB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2179" y="1702735"/>
            <a:ext cx="5975937" cy="21834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ridiculus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endParaRPr lang="de-DE" sz="1800">
              <a:solidFill>
                <a:schemeClr val="accent6"/>
              </a:solidFill>
            </a:endParaRP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921ECF61-0A6D-447E-8F5C-BA38EEBFB6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8000" y="5688000"/>
            <a:ext cx="1440000" cy="370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600"/>
              <a:t>Position und E-Mail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80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A81EC315-DEEB-4FB3-9710-45FE75B112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1984" y="1475784"/>
            <a:ext cx="429552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sz="4000"/>
              <a:t>AKTIVIEREN</a:t>
            </a:r>
            <a:endParaRPr lang="de-DE" sz="280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0783E50E-29C5-48BD-AFB4-3F1561FC1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4384" y="2105784"/>
            <a:ext cx="460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sz="4000"/>
              <a:t>KOORDINIEREN</a:t>
            </a:r>
            <a:endParaRPr lang="de-DE" sz="280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4CA92A0A-7F4E-4027-AC6B-AFE052B08D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51984" y="2692584"/>
            <a:ext cx="4167504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sz="4000"/>
              <a:t>UMSETZEN.</a:t>
            </a:r>
            <a:endParaRPr lang="de-DE" sz="28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AF6951-B477-4070-AE65-EBF120BED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00" y="5799543"/>
            <a:ext cx="1561509" cy="1055087"/>
          </a:xfrm>
          <a:prstGeom prst="rect">
            <a:avLst/>
          </a:prstGeom>
        </p:spPr>
      </p:pic>
      <p:pic>
        <p:nvPicPr>
          <p:cNvPr id="2" name="Grafik 1" descr="Ein Bild, das Himmel, Gras, draußen, Solarzelle enthält.&#10;&#10;Automatisch generierte Beschreibung">
            <a:extLst>
              <a:ext uri="{FF2B5EF4-FFF2-40B4-BE49-F238E27FC236}">
                <a16:creationId xmlns:a16="http://schemas.microsoft.com/office/drawing/2014/main" id="{47CF0544-EC20-F03F-C537-8EC5273E4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00" y="0"/>
            <a:ext cx="11922108" cy="5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22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A81EC315-DEEB-4FB3-9710-45FE75B112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1984" y="1475784"/>
            <a:ext cx="429552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14596"/>
                </a:solidFill>
              </a:defRPr>
            </a:lvl1pPr>
          </a:lstStyle>
          <a:p>
            <a:r>
              <a:rPr lang="de-DE" sz="4000"/>
              <a:t>AKTIVIEREN</a:t>
            </a:r>
            <a:endParaRPr lang="de-DE" sz="280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0783E50E-29C5-48BD-AFB4-3F1561FC1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4384" y="2105784"/>
            <a:ext cx="460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14596"/>
                </a:solidFill>
              </a:defRPr>
            </a:lvl1pPr>
          </a:lstStyle>
          <a:p>
            <a:r>
              <a:rPr lang="de-DE" sz="4000"/>
              <a:t>KOORDINIEREN</a:t>
            </a:r>
            <a:endParaRPr lang="de-DE" sz="280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4CA92A0A-7F4E-4027-AC6B-AFE052B08D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51984" y="2692584"/>
            <a:ext cx="4167504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14596"/>
                </a:solidFill>
              </a:defRPr>
            </a:lvl1pPr>
          </a:lstStyle>
          <a:p>
            <a:r>
              <a:rPr lang="de-DE" sz="4000"/>
              <a:t>UMSETZEN.</a:t>
            </a:r>
            <a:endParaRPr lang="de-DE" sz="2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2DD5062-8098-42F5-B3B6-AB29159BA10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47504" y="378000"/>
            <a:ext cx="1530000" cy="550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Logo mit weißer </a:t>
            </a:r>
            <a:r>
              <a:rPr lang="de-DE" err="1"/>
              <a:t>Typo</a:t>
            </a:r>
            <a:endParaRPr lang="de-DE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D16658E4-B617-AC7C-5753-65724628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0975" y="6372000"/>
            <a:ext cx="9608455" cy="365125"/>
          </a:xfrm>
        </p:spPr>
        <p:txBody>
          <a:bodyPr/>
          <a:lstStyle/>
          <a:p>
            <a:r>
              <a:rPr lang="de-DE"/>
              <a:t>LEA Hessen | Unterstützungsangebote für Kommunen | 12.05.2023</a:t>
            </a: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FB58CE0B-13FF-88AE-AE58-D30AD1FF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72000"/>
            <a:ext cx="539678" cy="358603"/>
          </a:xfr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189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ß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559D5-BC6C-4F88-B76F-7FD0A8E2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LEA Hessen | Unterstützungsangebote für Kommunen | 12.05.2023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6FDD7E-332B-491D-B265-F1FA7C81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9B2934AE-E733-408B-89C1-A2C56B83C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543121"/>
            <a:ext cx="8715375" cy="627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Ihr Kontakt bei der LEA Hessen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F179414-A65E-494E-95D7-C18BB8B5D9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8000" y="5544000"/>
            <a:ext cx="2160000" cy="950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z="1000">
                <a:solidFill>
                  <a:schemeClr val="accent6"/>
                </a:solidFill>
              </a:rPr>
              <a:t>Position und E-Mail</a:t>
            </a:r>
          </a:p>
          <a:p>
            <a:pPr lvl="0"/>
            <a:endParaRPr lang="de-DE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80C531B6-1AB7-4E5D-A956-812AA7662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8000" y="5544000"/>
            <a:ext cx="2160000" cy="950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z="1000">
                <a:solidFill>
                  <a:schemeClr val="accent6"/>
                </a:solidFill>
              </a:rPr>
              <a:t>Position und E-Mail</a:t>
            </a:r>
          </a:p>
          <a:p>
            <a:pPr lvl="0"/>
            <a:endParaRPr lang="de-DE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B42B842F-2E3E-47F8-9C7B-5AF725D869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8000" y="5243698"/>
            <a:ext cx="2160000" cy="29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VORNAME NAME</a:t>
            </a:r>
          </a:p>
        </p:txBody>
      </p:sp>
      <p:sp>
        <p:nvSpPr>
          <p:cNvPr id="32" name="Textplatzhalter 30">
            <a:extLst>
              <a:ext uri="{FF2B5EF4-FFF2-40B4-BE49-F238E27FC236}">
                <a16:creationId xmlns:a16="http://schemas.microsoft.com/office/drawing/2014/main" id="{F25D5386-0C2B-4D64-A1C7-07E45E0B9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48000" y="5245200"/>
            <a:ext cx="2160000" cy="29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VORNAME NAME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3AFC4D83-DEA5-451C-B2BF-A0B3E6C228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0000" y="2970000"/>
            <a:ext cx="2088000" cy="2160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D221983-F0C7-47FC-9B95-4249BFA275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80000" y="2970000"/>
            <a:ext cx="2088000" cy="2160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68998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16491D0-71E1-4B0A-8AC1-331373A12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352" y="182654"/>
            <a:ext cx="8356946" cy="56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2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ün, sitzend, gelb, Schild enthält.&#10;&#10;Automatisch generierte Beschreibung">
            <a:extLst>
              <a:ext uri="{FF2B5EF4-FFF2-40B4-BE49-F238E27FC236}">
                <a16:creationId xmlns:a16="http://schemas.microsoft.com/office/drawing/2014/main" id="{0F1865ED-C844-4DA8-8580-427D929D7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"/>
          <a:stretch/>
        </p:blipFill>
        <p:spPr>
          <a:xfrm>
            <a:off x="360000" y="2970000"/>
            <a:ext cx="11844000" cy="3924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D0EFA6A-BB28-4975-93FA-245E50971986}"/>
              </a:ext>
            </a:extLst>
          </p:cNvPr>
          <p:cNvSpPr/>
          <p:nvPr userDrawn="1"/>
        </p:nvSpPr>
        <p:spPr>
          <a:xfrm>
            <a:off x="937917" y="323587"/>
            <a:ext cx="30652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i="0" u="none" strike="noStrik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 LandesEnergieAgentur Hessen GmbH</a:t>
            </a:r>
            <a:endParaRPr lang="de-DE" sz="11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7BD4225-4007-498C-91D9-79F139D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91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D07043DD-8571-4BDF-A2C2-B521F4E2D1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0400" y="154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69C11F92-9749-4D56-A6DF-EC2A42CE03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8000" y="21348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3405755-F70D-4914-9B4C-E3F219FB05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2970000"/>
            <a:ext cx="11844000" cy="3924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835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eit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792A41-5EA2-4F0D-92B3-2ADE8D524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0502" y="6372000"/>
            <a:ext cx="9608455" cy="365125"/>
          </a:xfrm>
        </p:spPr>
        <p:txBody>
          <a:bodyPr/>
          <a:lstStyle/>
          <a:p>
            <a:r>
              <a:rPr lang="de-DE"/>
              <a:t>LEA Hessen | Unterstützungsangebote für Kommunen | 12.05.2023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A04DCFFA-48F9-4460-9E8E-86F5CF0B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65479"/>
            <a:ext cx="577291" cy="365125"/>
          </a:xfrm>
          <a:prstGeom prst="rect">
            <a:avLst/>
          </a:prstGeo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0BE261-CC5D-45D9-9B7C-139D94A31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063" y="576001"/>
            <a:ext cx="8334720" cy="54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D76513B7-279B-4F8F-A594-6C0A6B4E89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1080001"/>
            <a:ext cx="8334720" cy="54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TEASER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53DF28-CE04-4534-A629-B19BE8BBB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2180" y="1702735"/>
            <a:ext cx="8360541" cy="416526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ridiculus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endParaRPr lang="de-DE" sz="18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496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559D5-BC6C-4F88-B76F-7FD0A8E2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03.2022 | Wiesbaden | Die LEA Hessen stellt sich vor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6FDD7E-332B-491D-B265-F1FA7C81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298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3922" y="398053"/>
            <a:ext cx="9266263" cy="628107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3921" y="1270000"/>
            <a:ext cx="10647680" cy="4998720"/>
          </a:xfrm>
        </p:spPr>
        <p:txBody>
          <a:bodyPr/>
          <a:lstStyle>
            <a:lvl1pPr marL="355591" indent="-355591">
              <a:defRPr>
                <a:solidFill>
                  <a:schemeClr val="tx1"/>
                </a:solidFill>
              </a:defRPr>
            </a:lvl1pPr>
            <a:lvl2pPr marL="721766" indent="-366175">
              <a:defRPr>
                <a:solidFill>
                  <a:schemeClr val="tx1"/>
                </a:solidFill>
              </a:defRPr>
            </a:lvl2pPr>
            <a:lvl3pPr marL="1077357" indent="-355591">
              <a:defRPr>
                <a:solidFill>
                  <a:schemeClr val="tx1"/>
                </a:solidFill>
              </a:defRPr>
            </a:lvl3pPr>
            <a:lvl4pPr marL="1432948" indent="-345009">
              <a:defRPr>
                <a:solidFill>
                  <a:schemeClr val="tx1"/>
                </a:solidFill>
              </a:defRPr>
            </a:lvl4pPr>
            <a:lvl5pPr marL="1788539" indent="-355591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6072B4F-F6BA-4929-B799-CCB460734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45760" y="6466343"/>
            <a:ext cx="1828800" cy="248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dirty="0"/>
              <a:t>01.07.22</a:t>
            </a:r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8BB919EE-FA35-43A8-823C-B9BEEADBE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922" y="6381346"/>
            <a:ext cx="4480559" cy="341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66"/>
                </a:solidFill>
              </a:rPr>
              <a:t>Bürgerforum Energiewende Hessen </a:t>
            </a:r>
            <a:endParaRPr lang="de-DE" dirty="0"/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62FCE642-6D03-4810-8303-CF3C4A289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4321" y="6467076"/>
            <a:ext cx="1097280" cy="248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Seite</a:t>
            </a:r>
            <a:r>
              <a:rPr lang="de-DE" b="1"/>
              <a:t> </a:t>
            </a:r>
            <a:fld id="{D685E7BD-5F92-4327-BE7A-DCE64386B24F}" type="slidenum">
              <a:rPr lang="de-DE" b="1" smtClean="0"/>
              <a:pPr>
                <a:defRPr/>
              </a:pPr>
              <a:t>‹Nr.›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455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/>
      </p:transition>
    </mc:Choice>
    <mc:Fallback xmlns="">
      <p:transition>
        <p:randomBa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seit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792A41-5EA2-4F0D-92B3-2ADE8D524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2023 | FFPV in Usingen | Bürgerforum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A04DCFFA-48F9-4460-9E8E-86F5CF0B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72000"/>
            <a:ext cx="539678" cy="358603"/>
          </a:xfr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0BE261-CC5D-45D9-9B7C-139D94A31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063" y="576000"/>
            <a:ext cx="7221537" cy="54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Die LEA stellt sich vor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D76513B7-279B-4F8F-A594-6C0A6B4E89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1080000"/>
            <a:ext cx="7221537" cy="54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Mission LEA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CBD7D89-5FA5-4691-9C86-819E264150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8000" y="3923111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2DCB3A97-1F45-4416-9246-39915158E0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8000" y="5400000"/>
            <a:ext cx="1440000" cy="230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z="900"/>
              <a:t>VORNAME NAME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53DF28-CE04-4534-A629-B19BE8BBB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2179" y="1702735"/>
            <a:ext cx="5975937" cy="21834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ridiculus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endParaRPr lang="de-DE" sz="1800">
              <a:solidFill>
                <a:schemeClr val="accent6"/>
              </a:solidFill>
            </a:endParaRP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921ECF61-0A6D-447E-8F5C-BA38EEBFB6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8000" y="5688000"/>
            <a:ext cx="1440000" cy="370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600"/>
              <a:t>Position und E-Mail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6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A81EC315-DEEB-4FB3-9710-45FE75B112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1984" y="1475784"/>
            <a:ext cx="429552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sz="4000"/>
              <a:t>AKTIVIEREN</a:t>
            </a:r>
            <a:endParaRPr lang="de-DE" sz="280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0783E50E-29C5-48BD-AFB4-3F1561FC1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4384" y="2105784"/>
            <a:ext cx="460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sz="4000"/>
              <a:t>KOORDINIEREN</a:t>
            </a:r>
            <a:endParaRPr lang="de-DE" sz="280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4CA92A0A-7F4E-4027-AC6B-AFE052B08D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51984" y="2692584"/>
            <a:ext cx="4167504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sz="4000"/>
              <a:t>UMSETZEN.</a:t>
            </a:r>
            <a:endParaRPr lang="de-DE" sz="28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AF6951-B477-4070-AE65-EBF120BED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00" y="5799543"/>
            <a:ext cx="1561509" cy="1055087"/>
          </a:xfrm>
          <a:prstGeom prst="rect">
            <a:avLst/>
          </a:prstGeom>
        </p:spPr>
      </p:pic>
      <p:pic>
        <p:nvPicPr>
          <p:cNvPr id="2" name="Grafik 1" descr="Ein Bild, das Himmel, Gras, draußen, Solarzelle enthält.&#10;&#10;Automatisch generierte Beschreibung">
            <a:extLst>
              <a:ext uri="{FF2B5EF4-FFF2-40B4-BE49-F238E27FC236}">
                <a16:creationId xmlns:a16="http://schemas.microsoft.com/office/drawing/2014/main" id="{47CF0544-EC20-F03F-C537-8EC5273E4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00" y="0"/>
            <a:ext cx="11922108" cy="5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A81EC315-DEEB-4FB3-9710-45FE75B112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1984" y="1475784"/>
            <a:ext cx="429552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14596"/>
                </a:solidFill>
              </a:defRPr>
            </a:lvl1pPr>
          </a:lstStyle>
          <a:p>
            <a:r>
              <a:rPr lang="de-DE" sz="4000"/>
              <a:t>AKTIVIEREN</a:t>
            </a:r>
            <a:endParaRPr lang="de-DE" sz="280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0783E50E-29C5-48BD-AFB4-3F1561FC1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4384" y="2105784"/>
            <a:ext cx="460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14596"/>
                </a:solidFill>
              </a:defRPr>
            </a:lvl1pPr>
          </a:lstStyle>
          <a:p>
            <a:r>
              <a:rPr lang="de-DE" sz="4000"/>
              <a:t>KOORDINIEREN</a:t>
            </a:r>
            <a:endParaRPr lang="de-DE" sz="280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4CA92A0A-7F4E-4027-AC6B-AFE052B08D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51984" y="2692584"/>
            <a:ext cx="4167504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14596"/>
                </a:solidFill>
              </a:defRPr>
            </a:lvl1pPr>
          </a:lstStyle>
          <a:p>
            <a:r>
              <a:rPr lang="de-DE" sz="4000"/>
              <a:t>UMSETZEN.</a:t>
            </a:r>
            <a:endParaRPr lang="de-DE" sz="2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2DD5062-8098-42F5-B3B6-AB29159BA10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47504" y="378000"/>
            <a:ext cx="1530000" cy="550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de-DE"/>
              <a:t>Logo mit weißer </a:t>
            </a:r>
            <a:r>
              <a:rPr lang="de-DE" err="1"/>
              <a:t>Typo</a:t>
            </a:r>
            <a:endParaRPr lang="de-DE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D16658E4-B617-AC7C-5753-65724628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0975" y="6372000"/>
            <a:ext cx="9608455" cy="365125"/>
          </a:xfrm>
        </p:spPr>
        <p:txBody>
          <a:bodyPr/>
          <a:lstStyle/>
          <a:p>
            <a:r>
              <a:rPr lang="de-DE"/>
              <a:t>2023 | FFPV in Usingen | Bürgerforum</a:t>
            </a: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FB58CE0B-13FF-88AE-AE58-D30AD1FF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72000"/>
            <a:ext cx="539678" cy="358603"/>
          </a:xfr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ß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559D5-BC6C-4F88-B76F-7FD0A8E2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2023 | FFPV in Usingen | Bürgerforum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6FDD7E-332B-491D-B265-F1FA7C81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9B2934AE-E733-408B-89C1-A2C56B83C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543121"/>
            <a:ext cx="8715375" cy="627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Ihr Kontakt bei der LEA Hessen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F179414-A65E-494E-95D7-C18BB8B5D9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8000" y="5544000"/>
            <a:ext cx="2160000" cy="950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z="1000">
                <a:solidFill>
                  <a:schemeClr val="accent6"/>
                </a:solidFill>
              </a:rPr>
              <a:t>Position und E-Mail</a:t>
            </a:r>
          </a:p>
          <a:p>
            <a:pPr lvl="0"/>
            <a:endParaRPr lang="de-DE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80C531B6-1AB7-4E5D-A956-812AA7662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8000" y="5544000"/>
            <a:ext cx="2160000" cy="950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z="1000">
                <a:solidFill>
                  <a:schemeClr val="accent6"/>
                </a:solidFill>
              </a:rPr>
              <a:t>Position und E-Mail</a:t>
            </a:r>
          </a:p>
          <a:p>
            <a:pPr lvl="0"/>
            <a:endParaRPr lang="de-DE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B42B842F-2E3E-47F8-9C7B-5AF725D869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8000" y="5243698"/>
            <a:ext cx="2160000" cy="29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VORNAME NAME</a:t>
            </a:r>
          </a:p>
        </p:txBody>
      </p:sp>
      <p:sp>
        <p:nvSpPr>
          <p:cNvPr id="32" name="Textplatzhalter 30">
            <a:extLst>
              <a:ext uri="{FF2B5EF4-FFF2-40B4-BE49-F238E27FC236}">
                <a16:creationId xmlns:a16="http://schemas.microsoft.com/office/drawing/2014/main" id="{F25D5386-0C2B-4D64-A1C7-07E45E0B9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48000" y="5245200"/>
            <a:ext cx="2160000" cy="29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VORNAME NAME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3AFC4D83-DEA5-451C-B2BF-A0B3E6C228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0000" y="2970000"/>
            <a:ext cx="2088000" cy="2160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D221983-F0C7-47FC-9B95-4249BFA275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80000" y="2970000"/>
            <a:ext cx="2088000" cy="2160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29346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16491D0-71E1-4B0A-8AC1-331373A12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352" y="182654"/>
            <a:ext cx="8356946" cy="56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9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ün, sitzend, gelb, Schild enthält.&#10;&#10;Automatisch generierte Beschreibung">
            <a:extLst>
              <a:ext uri="{FF2B5EF4-FFF2-40B4-BE49-F238E27FC236}">
                <a16:creationId xmlns:a16="http://schemas.microsoft.com/office/drawing/2014/main" id="{0F1865ED-C844-4DA8-8580-427D929D7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"/>
          <a:stretch/>
        </p:blipFill>
        <p:spPr>
          <a:xfrm>
            <a:off x="360000" y="2970000"/>
            <a:ext cx="11844000" cy="3924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D0EFA6A-BB28-4975-93FA-245E50971986}"/>
              </a:ext>
            </a:extLst>
          </p:cNvPr>
          <p:cNvSpPr/>
          <p:nvPr userDrawn="1"/>
        </p:nvSpPr>
        <p:spPr>
          <a:xfrm>
            <a:off x="937917" y="323587"/>
            <a:ext cx="30652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i="0" u="none" strike="noStrik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 LandesEnergieAgentur Hessen GmbH</a:t>
            </a:r>
            <a:endParaRPr lang="de-DE" sz="11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7BD4225-4007-498C-91D9-79F139D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91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D07043DD-8571-4BDF-A2C2-B521F4E2D1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0400" y="15480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69C11F92-9749-4D56-A6DF-EC2A42CE03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8000" y="2134800"/>
            <a:ext cx="105156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 sz="4000"/>
              <a:t>Überschrift</a:t>
            </a:r>
            <a:endParaRPr lang="de-DE" sz="280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3405755-F70D-4914-9B4C-E3F219FB05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2970000"/>
            <a:ext cx="11844000" cy="3924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98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eit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792A41-5EA2-4F0D-92B3-2ADE8D524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0502" y="6372000"/>
            <a:ext cx="9608455" cy="365125"/>
          </a:xfrm>
        </p:spPr>
        <p:txBody>
          <a:bodyPr/>
          <a:lstStyle/>
          <a:p>
            <a:r>
              <a:rPr lang="de-DE"/>
              <a:t>2023 | FFPV in Usingen | Bürgerforum</a:t>
            </a: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A04DCFFA-48F9-4460-9E8E-86F5CF0B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65479"/>
            <a:ext cx="577291" cy="365125"/>
          </a:xfrm>
          <a:prstGeom prst="rect">
            <a:avLst/>
          </a:prstGeo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0BE261-CC5D-45D9-9B7C-139D94A31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063" y="576001"/>
            <a:ext cx="8334720" cy="54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D76513B7-279B-4F8F-A594-6C0A6B4E89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1080001"/>
            <a:ext cx="8334720" cy="54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TEASER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53DF28-CE04-4534-A629-B19BE8BBB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2180" y="1702735"/>
            <a:ext cx="8360541" cy="416526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ridiculus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sv-SE" sz="18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endParaRPr lang="de-DE" sz="18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seite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792A41-5EA2-4F0D-92B3-2ADE8D524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2023 | FFPV in Usingen | Bürgerforum</a:t>
            </a:r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A04DCFFA-48F9-4460-9E8E-86F5CF0B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560" y="6372000"/>
            <a:ext cx="539678" cy="358603"/>
          </a:xfrm>
        </p:spPr>
        <p:txBody>
          <a:bodyPr/>
          <a:lstStyle/>
          <a:p>
            <a:fld id="{3C1F997F-18F6-4643-BCCD-8472554B1B7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0BE261-CC5D-45D9-9B7C-139D94A31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063" y="576000"/>
            <a:ext cx="8334720" cy="54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2. Die LEA stellt sich vor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D76513B7-279B-4F8F-A594-6C0A6B4E89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000" y="1080000"/>
            <a:ext cx="8334720" cy="54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Mission LEA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53DF28-CE04-4534-A629-B19BE8BBB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2179" y="1702734"/>
            <a:ext cx="8360541" cy="41652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ridiculus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ipsum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dolor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sit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amet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consectetuer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adipiscing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elit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Aenean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commodo </a:t>
            </a:r>
            <a:r>
              <a:rPr lang="sv-S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ligula eget dolor. Aenean massa. Cum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sociis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natoque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penatibus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magnis</a:t>
            </a:r>
            <a:r>
              <a:rPr lang="fr-FR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dis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parturient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montes</a:t>
            </a:r>
            <a:r>
              <a:rPr lang="de-D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800" b="0" i="0" u="none" strike="noStrike" kern="1200" baseline="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nascetur</a:t>
            </a:r>
            <a:r>
              <a:rPr lang="sv-SE" sz="1800" b="0" i="0" u="none" strike="noStrike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 </a:t>
            </a:r>
            <a:endParaRPr lang="de-DE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0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0C6FF7-84E3-45B8-B366-8515D2D24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975" y="6372000"/>
            <a:ext cx="9608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2023 | FFPV in Usingen | Bürgerforum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2D82E8-0629-4182-85FB-F4253C38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560" y="6372000"/>
            <a:ext cx="539678" cy="358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1F997F-18F6-4643-BCCD-8472554B1B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0CE962-8C82-4804-A56C-AA4026AB7D4F}"/>
              </a:ext>
            </a:extLst>
          </p:cNvPr>
          <p:cNvSpPr/>
          <p:nvPr userDrawn="1"/>
        </p:nvSpPr>
        <p:spPr>
          <a:xfrm>
            <a:off x="0" y="27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1089F3E-B325-411E-BBDE-BA438A0791C4}"/>
              </a:ext>
            </a:extLst>
          </p:cNvPr>
          <p:cNvSpPr/>
          <p:nvPr userDrawn="1"/>
        </p:nvSpPr>
        <p:spPr>
          <a:xfrm>
            <a:off x="0" y="81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7FE7566-94FD-4ECF-92A9-A26739381EED}"/>
              </a:ext>
            </a:extLst>
          </p:cNvPr>
          <p:cNvSpPr/>
          <p:nvPr userDrawn="1"/>
        </p:nvSpPr>
        <p:spPr>
          <a:xfrm>
            <a:off x="0" y="135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CB4D9E-30AF-44D9-A916-196917AC41AE}"/>
              </a:ext>
            </a:extLst>
          </p:cNvPr>
          <p:cNvSpPr/>
          <p:nvPr userDrawn="1"/>
        </p:nvSpPr>
        <p:spPr>
          <a:xfrm>
            <a:off x="0" y="189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8077180-EBED-49BA-B1B4-A6A6EBADB063}"/>
              </a:ext>
            </a:extLst>
          </p:cNvPr>
          <p:cNvSpPr/>
          <p:nvPr userDrawn="1"/>
        </p:nvSpPr>
        <p:spPr>
          <a:xfrm>
            <a:off x="0" y="243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709FDA-652C-4426-81E4-1F810B9765D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410" y="143772"/>
            <a:ext cx="1690675" cy="11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9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2" r:id="rId2"/>
    <p:sldLayoutId id="2147483653" r:id="rId3"/>
    <p:sldLayoutId id="2147483668" r:id="rId4"/>
    <p:sldLayoutId id="2147483670" r:id="rId5"/>
    <p:sldLayoutId id="2147483671" r:id="rId6"/>
    <p:sldLayoutId id="2147483693" r:id="rId7"/>
    <p:sldLayoutId id="2147483694" r:id="rId8"/>
    <p:sldLayoutId id="2147483695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0C6FF7-84E3-45B8-B366-8515D2D24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975" y="6372000"/>
            <a:ext cx="9608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LEA Hessen | Unterstützungsangebote für Kommunen | 12.05.2023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2D82E8-0629-4182-85FB-F4253C38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560" y="6372000"/>
            <a:ext cx="539678" cy="358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1F997F-18F6-4643-BCCD-8472554B1B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0CE962-8C82-4804-A56C-AA4026AB7D4F}"/>
              </a:ext>
            </a:extLst>
          </p:cNvPr>
          <p:cNvSpPr/>
          <p:nvPr userDrawn="1"/>
        </p:nvSpPr>
        <p:spPr>
          <a:xfrm>
            <a:off x="0" y="27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1089F3E-B325-411E-BBDE-BA438A0791C4}"/>
              </a:ext>
            </a:extLst>
          </p:cNvPr>
          <p:cNvSpPr/>
          <p:nvPr userDrawn="1"/>
        </p:nvSpPr>
        <p:spPr>
          <a:xfrm>
            <a:off x="0" y="81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7FE7566-94FD-4ECF-92A9-A26739381EED}"/>
              </a:ext>
            </a:extLst>
          </p:cNvPr>
          <p:cNvSpPr/>
          <p:nvPr userDrawn="1"/>
        </p:nvSpPr>
        <p:spPr>
          <a:xfrm>
            <a:off x="0" y="135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CB4D9E-30AF-44D9-A916-196917AC41AE}"/>
              </a:ext>
            </a:extLst>
          </p:cNvPr>
          <p:cNvSpPr/>
          <p:nvPr userDrawn="1"/>
        </p:nvSpPr>
        <p:spPr>
          <a:xfrm>
            <a:off x="0" y="189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8077180-EBED-49BA-B1B4-A6A6EBADB063}"/>
              </a:ext>
            </a:extLst>
          </p:cNvPr>
          <p:cNvSpPr/>
          <p:nvPr userDrawn="1"/>
        </p:nvSpPr>
        <p:spPr>
          <a:xfrm>
            <a:off x="0" y="2430000"/>
            <a:ext cx="270000" cy="27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709FDA-652C-4426-81E4-1F810B9765D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410" y="143772"/>
            <a:ext cx="1690675" cy="11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9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cid:image008.png@01D9C6BA.4DAB78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cid:image011.png@01D9C6BA.4DAB780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30BE89-84BD-43E5-9C15-B0BEE831C2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771" y="1548000"/>
            <a:ext cx="11241229" cy="720000"/>
          </a:xfrm>
        </p:spPr>
        <p:txBody>
          <a:bodyPr/>
          <a:lstStyle/>
          <a:p>
            <a:r>
              <a:rPr lang="de-DE" dirty="0"/>
              <a:t>Windenergie in Niedernhausen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118EF0-172A-4494-AF4F-D58B2DDB8D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4771" y="2134800"/>
            <a:ext cx="10758829" cy="720000"/>
          </a:xfrm>
        </p:spPr>
        <p:txBody>
          <a:bodyPr anchor="ctr"/>
          <a:lstStyle/>
          <a:p>
            <a:r>
              <a:rPr lang="de-DE" sz="2800" dirty="0"/>
              <a:t>Bürgerforum Energiewende Hessen</a:t>
            </a:r>
          </a:p>
        </p:txBody>
      </p:sp>
      <p:pic>
        <p:nvPicPr>
          <p:cNvPr id="5" name="Bildplatzhalter 8">
            <a:extLst>
              <a:ext uri="{FF2B5EF4-FFF2-40B4-BE49-F238E27FC236}">
                <a16:creationId xmlns:a16="http://schemas.microsoft.com/office/drawing/2014/main" id="{5AE8D679-ECFC-8D35-069F-CB5AFE51D6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2" b="15612"/>
          <a:stretch>
            <a:fillRect/>
          </a:stretch>
        </p:blipFill>
        <p:spPr>
          <a:xfrm>
            <a:off x="357625" y="2972500"/>
            <a:ext cx="11844000" cy="3924000"/>
          </a:xfrm>
        </p:spPr>
      </p:pic>
    </p:spTree>
    <p:extLst>
      <p:ext uri="{BB962C8B-B14F-4D97-AF65-F5344CB8AC3E}">
        <p14:creationId xmlns:p14="http://schemas.microsoft.com/office/powerpoint/2010/main" val="2372063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9AFB9F-C40E-C918-2F54-8741C4BF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139856-21FE-BD2A-A9BD-2BB589D95692}"/>
              </a:ext>
            </a:extLst>
          </p:cNvPr>
          <p:cNvSpPr txBox="1"/>
          <p:nvPr/>
        </p:nvSpPr>
        <p:spPr>
          <a:xfrm>
            <a:off x="773992" y="407037"/>
            <a:ext cx="810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Wind-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Vorangebiete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de-DE" sz="3200" b="1" dirty="0">
                <a:solidFill>
                  <a:srgbClr val="004996"/>
                </a:solidFill>
                <a:latin typeface="Arial" panose="020B0604020202020204"/>
              </a:rPr>
              <a:t>in Niedernhausen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C4DF1F0-CE8D-570A-973C-A57DF119701C}"/>
              </a:ext>
            </a:extLst>
          </p:cNvPr>
          <p:cNvGrpSpPr>
            <a:grpSpLocks noChangeAspect="1"/>
          </p:cNvGrpSpPr>
          <p:nvPr/>
        </p:nvGrpSpPr>
        <p:grpSpPr>
          <a:xfrm>
            <a:off x="1259338" y="1122045"/>
            <a:ext cx="9216000" cy="5558857"/>
            <a:chOff x="0" y="0"/>
            <a:chExt cx="5760720" cy="347472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7EBE59B-8260-1C5C-58D7-3DB146195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760720" cy="3474720"/>
            </a:xfrm>
            <a:prstGeom prst="rect">
              <a:avLst/>
            </a:prstGeom>
          </p:spPr>
        </p:pic>
        <p:sp>
          <p:nvSpPr>
            <p:cNvPr id="13" name="Textfeld 2">
              <a:extLst>
                <a:ext uri="{FF2B5EF4-FFF2-40B4-BE49-F238E27FC236}">
                  <a16:creationId xmlns:a16="http://schemas.microsoft.com/office/drawing/2014/main" id="{36BD38B2-A57A-2156-19C1-3524EEFA8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964" y="1596788"/>
              <a:ext cx="982007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VRG 2-384a</a:t>
              </a:r>
              <a:endParaRPr lang="de-DE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„Hohe Kanzel“</a:t>
              </a:r>
              <a:endParaRPr lang="de-DE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feld 2">
              <a:extLst>
                <a:ext uri="{FF2B5EF4-FFF2-40B4-BE49-F238E27FC236}">
                  <a16:creationId xmlns:a16="http://schemas.microsoft.com/office/drawing/2014/main" id="{38758E64-261D-4348-01E5-1661D134F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365" y="2640870"/>
              <a:ext cx="695960" cy="25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VRG 2-384</a:t>
              </a:r>
              <a:endParaRPr lang="de-DE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2">
              <a:extLst>
                <a:ext uri="{FF2B5EF4-FFF2-40B4-BE49-F238E27FC236}">
                  <a16:creationId xmlns:a16="http://schemas.microsoft.com/office/drawing/2014/main" id="{9022B85E-2D6F-E4B4-7458-E451C27DE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6818" y="2558955"/>
              <a:ext cx="73660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VRG 2-385</a:t>
              </a:r>
              <a:endParaRPr lang="de-DE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„</a:t>
              </a:r>
              <a:r>
                <a:rPr lang="de-DE" sz="1600" b="1" kern="10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Hanberg</a:t>
              </a: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“</a:t>
              </a:r>
              <a:endParaRPr lang="de-DE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feld 2">
              <a:extLst>
                <a:ext uri="{FF2B5EF4-FFF2-40B4-BE49-F238E27FC236}">
                  <a16:creationId xmlns:a16="http://schemas.microsoft.com/office/drawing/2014/main" id="{57CAE571-158D-BF06-3C96-48D9BC2B2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2080" y="107469"/>
              <a:ext cx="919908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VRG 2-359</a:t>
              </a:r>
              <a:endParaRPr lang="de-DE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„Hohler Stein“</a:t>
              </a:r>
              <a:endParaRPr lang="de-DE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20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9AFB9F-C40E-C918-2F54-8741C4BF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139856-21FE-BD2A-A9BD-2BB589D95692}"/>
              </a:ext>
            </a:extLst>
          </p:cNvPr>
          <p:cNvSpPr txBox="1"/>
          <p:nvPr/>
        </p:nvSpPr>
        <p:spPr>
          <a:xfrm>
            <a:off x="773992" y="407037"/>
            <a:ext cx="810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Wind-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Vorangebiete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de-DE" sz="3200" b="1" dirty="0">
                <a:solidFill>
                  <a:srgbClr val="004996"/>
                </a:solidFill>
                <a:latin typeface="Arial" panose="020B0604020202020204"/>
              </a:rPr>
              <a:t>in Niedernhausen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F65837-8F0A-2F8A-849D-0A60346C020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3" y="1306997"/>
            <a:ext cx="10021568" cy="5346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16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9AFB9F-C40E-C918-2F54-8741C4BF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139856-21FE-BD2A-A9BD-2BB589D95692}"/>
              </a:ext>
            </a:extLst>
          </p:cNvPr>
          <p:cNvSpPr txBox="1"/>
          <p:nvPr/>
        </p:nvSpPr>
        <p:spPr>
          <a:xfrm>
            <a:off x="773992" y="407037"/>
            <a:ext cx="9592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Wind-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Vorangebiete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de-DE" sz="3200" b="1" dirty="0">
                <a:solidFill>
                  <a:srgbClr val="004996"/>
                </a:solidFill>
                <a:latin typeface="Arial" panose="020B0604020202020204"/>
              </a:rPr>
              <a:t>in Niedernhausen VRG 2-384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7F3A13-AC09-1D61-B42E-EF4AFE58BD2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27" y="1307402"/>
            <a:ext cx="7410651" cy="5064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DAD10D8-C275-1AA8-F599-B5CA361445FB}"/>
              </a:ext>
            </a:extLst>
          </p:cNvPr>
          <p:cNvGrpSpPr>
            <a:grpSpLocks noChangeAspect="1"/>
          </p:cNvGrpSpPr>
          <p:nvPr/>
        </p:nvGrpSpPr>
        <p:grpSpPr>
          <a:xfrm>
            <a:off x="8978670" y="1307402"/>
            <a:ext cx="2439338" cy="5064598"/>
            <a:chOff x="0" y="0"/>
            <a:chExt cx="1673581" cy="347472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727CFFC-E464-E8B1-C97B-56403D3BE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49"/>
            <a:stretch/>
          </p:blipFill>
          <p:spPr>
            <a:xfrm>
              <a:off x="0" y="0"/>
              <a:ext cx="1673581" cy="3474720"/>
            </a:xfrm>
            <a:prstGeom prst="rect">
              <a:avLst/>
            </a:prstGeom>
          </p:spPr>
        </p:pic>
        <p:sp>
          <p:nvSpPr>
            <p:cNvPr id="9" name="Textfeld 2">
              <a:extLst>
                <a:ext uri="{FF2B5EF4-FFF2-40B4-BE49-F238E27FC236}">
                  <a16:creationId xmlns:a16="http://schemas.microsoft.com/office/drawing/2014/main" id="{F00A35BF-AA4B-F942-5593-60CADCE24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365" y="2640870"/>
              <a:ext cx="695960" cy="25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de-DE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VRG 2-384</a:t>
              </a:r>
              <a:endParaRPr lang="de-DE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97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9AFB9F-C40E-C918-2F54-8741C4BF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139856-21FE-BD2A-A9BD-2BB589D95692}"/>
              </a:ext>
            </a:extLst>
          </p:cNvPr>
          <p:cNvSpPr txBox="1"/>
          <p:nvPr/>
        </p:nvSpPr>
        <p:spPr>
          <a:xfrm>
            <a:off x="773992" y="407037"/>
            <a:ext cx="810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Visualisierungen </a:t>
            </a:r>
            <a:r>
              <a:rPr lang="de-DE" sz="3200" b="1" dirty="0">
                <a:solidFill>
                  <a:srgbClr val="004996"/>
                </a:solidFill>
                <a:latin typeface="Arial" panose="020B0604020202020204"/>
              </a:rPr>
              <a:t>in Niedernhausen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19D55E-F808-E538-CA13-78525E3B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97" y="991812"/>
            <a:ext cx="8444820" cy="57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9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E30111-D808-65B8-1495-41D2B731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14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EFA7274-9C2C-B674-9933-E299B0FF4A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Einnahmen durch Erneuerbare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464809D-5F47-E7FA-5ABB-5504545A3A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Chance und Risiko zugleich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8085227-1A45-6043-1C48-5FF7136CC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700" y="1770592"/>
            <a:ext cx="4511407" cy="4511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AE45F5F-63C2-0C64-0DA4-2086B830ED67}"/>
              </a:ext>
            </a:extLst>
          </p:cNvPr>
          <p:cNvSpPr txBox="1"/>
          <p:nvPr/>
        </p:nvSpPr>
        <p:spPr>
          <a:xfrm>
            <a:off x="6904256" y="2200978"/>
            <a:ext cx="4573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Verteilungsungerechtigkeit oft Grund für stellvertretende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Konflikte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400">
              <a:solidFill>
                <a:srgbClr val="004996"/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Aufgabe der Projektbeteiligten, finanzielle Beteiligung als Chance </a:t>
            </a: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zum Dialog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zu sehen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18D78D5-F798-4A6E-16C1-55FDD1BEC8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0502" y="6372000"/>
            <a:ext cx="9608455" cy="365125"/>
          </a:xfrm>
        </p:spPr>
        <p:txBody>
          <a:bodyPr/>
          <a:lstStyle/>
          <a:p>
            <a:r>
              <a:rPr lang="de-DE"/>
              <a:t>LEA Hessen | 07.09..2023</a:t>
            </a:r>
          </a:p>
        </p:txBody>
      </p:sp>
    </p:spTree>
    <p:extLst>
      <p:ext uri="{BB962C8B-B14F-4D97-AF65-F5344CB8AC3E}">
        <p14:creationId xmlns:p14="http://schemas.microsoft.com/office/powerpoint/2010/main" val="217707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59205D-C9B9-3FEF-E2A6-E070E6BCE5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LEA Hessen | 07.09..2023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B09F-8F13-D385-1733-793AAE32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F56A21-7621-F656-574C-F5361003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Einnahmen kommunaler Flächeneigentümerinnen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0400D7-644E-771D-002D-FEFCE4C3BC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Fiktive Beispielrechnung: </a:t>
            </a:r>
            <a:r>
              <a:rPr lang="de-DE" b="1"/>
              <a:t>3</a:t>
            </a:r>
            <a:r>
              <a:rPr lang="de-DE"/>
              <a:t> Windanlagen auf eigenen Flächen </a:t>
            </a:r>
            <a:br>
              <a:rPr lang="de-DE"/>
            </a:br>
            <a:r>
              <a:rPr lang="de-DE"/>
              <a:t>Stromertrag pro Jahr 40 Mio kWh</a:t>
            </a:r>
            <a:br>
              <a:rPr lang="de-DE"/>
            </a:br>
            <a:endParaRPr lang="de-DE"/>
          </a:p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BC5D974-D976-4C20-3C6C-EE6AD32B485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8000" y="2200214"/>
            <a:ext cx="9226670" cy="416526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de-DE" b="1"/>
              <a:t>Pachteinnahmen</a:t>
            </a:r>
            <a:r>
              <a:rPr lang="de-DE"/>
              <a:t> (steuerfrei), anteilig am Ertrag (Umsatz) pro Jahr (z.B. 15%):</a:t>
            </a:r>
            <a:br>
              <a:rPr lang="de-DE"/>
            </a:br>
            <a:r>
              <a:rPr lang="de-DE"/>
              <a:t>pro Jahr ca. 400.000 – 500.000 Euro = ~10 Mio Euro </a:t>
            </a:r>
          </a:p>
          <a:p>
            <a:pPr marL="285750" indent="-285750">
              <a:buFontTx/>
              <a:buChar char="-"/>
            </a:pPr>
            <a:r>
              <a:rPr lang="de-DE" b="1"/>
              <a:t>Kommunalabgabe</a:t>
            </a:r>
            <a:r>
              <a:rPr lang="de-DE"/>
              <a:t> §6 EEG (aus EEG-Topf), je nach Flächenanteil im Umkreis von 2,5km  z.B. 40.000 Euro p.a. (fiktiv: 50% Flächenanteil) = ~ 1 Mio Euro</a:t>
            </a:r>
          </a:p>
          <a:p>
            <a:pPr marL="285750" indent="-285750">
              <a:buFontTx/>
              <a:buChar char="-"/>
            </a:pPr>
            <a:r>
              <a:rPr lang="de-DE" b="1"/>
              <a:t>Gewerbesteuer</a:t>
            </a:r>
            <a:r>
              <a:rPr lang="de-DE"/>
              <a:t> zwischen 17.-25. Jahr = ~ 2,5 Mio</a:t>
            </a:r>
          </a:p>
          <a:p>
            <a:pPr marL="285750" indent="-285750">
              <a:buFontTx/>
              <a:buChar char="-"/>
            </a:pPr>
            <a:endParaRPr lang="de-DE"/>
          </a:p>
          <a:p>
            <a:pPr marL="285750" indent="-285750">
              <a:buFontTx/>
              <a:buChar char="-"/>
            </a:pPr>
            <a:r>
              <a:rPr lang="de-DE" b="1"/>
              <a:t>Optional</a:t>
            </a:r>
            <a:r>
              <a:rPr lang="de-DE"/>
              <a:t>: </a:t>
            </a:r>
            <a:r>
              <a:rPr lang="de-DE" b="1"/>
              <a:t>kommunale finanzielle Beteiligung </a:t>
            </a:r>
            <a:r>
              <a:rPr lang="de-DE"/>
              <a:t>am Windpark (und weitere Beteiligte wie z.B. Bürgergenossenschaften oder Bürger direkt)</a:t>
            </a:r>
            <a:br>
              <a:rPr lang="de-DE"/>
            </a:br>
            <a:br>
              <a:rPr lang="de-DE"/>
            </a:br>
            <a:r>
              <a:rPr lang="de-DE"/>
              <a:t>Bei kommunaler Beteiligung von z.B. 30% weitere (zu versteuernde) Gewinne in Höhe von ~5 Mio Euro möglich</a:t>
            </a:r>
          </a:p>
          <a:p>
            <a:pPr marL="285750" indent="-285750">
              <a:buFontTx/>
              <a:buChar char="-"/>
            </a:pPr>
            <a:endParaRPr lang="de-DE"/>
          </a:p>
          <a:p>
            <a:pPr marL="285750" indent="-285750">
              <a:buFontTx/>
              <a:buChar char="-"/>
            </a:pPr>
            <a:endParaRPr lang="de-DE"/>
          </a:p>
          <a:p>
            <a:endParaRPr lang="de-DE"/>
          </a:p>
          <a:p>
            <a:pPr marL="285750" indent="-285750">
              <a:buFontTx/>
              <a:buChar char="-"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249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4A61235-43B8-4EA4-A186-81A3006F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Der </a:t>
            </a:r>
            <a:r>
              <a:rPr lang="de-DE" sz="4000" b="1" dirty="0"/>
              <a:t>Gesamtprozess</a:t>
            </a:r>
            <a:r>
              <a:rPr lang="de-DE" b="1" dirty="0"/>
              <a:t> Windpark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9D71C7B-3EB5-E6DE-AE38-F86443EC5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" y="1798197"/>
            <a:ext cx="11004234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/>
      </p:transition>
    </mc:Choice>
    <mc:Fallback xmlns="">
      <p:transition>
        <p:randomBa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feil: nach unten 21">
            <a:extLst>
              <a:ext uri="{FF2B5EF4-FFF2-40B4-BE49-F238E27FC236}">
                <a16:creationId xmlns:a16="http://schemas.microsoft.com/office/drawing/2014/main" id="{B6F472B2-9F4F-49B4-B1CD-997FC680389C}"/>
              </a:ext>
            </a:extLst>
          </p:cNvPr>
          <p:cNvSpPr/>
          <p:nvPr/>
        </p:nvSpPr>
        <p:spPr>
          <a:xfrm>
            <a:off x="7573883" y="3589611"/>
            <a:ext cx="367791" cy="177729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D50A0D-FBEE-4B20-B690-843CFAB5E1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8063" y="489502"/>
            <a:ext cx="8334720" cy="548958"/>
          </a:xfrm>
        </p:spPr>
        <p:txBody>
          <a:bodyPr/>
          <a:lstStyle/>
          <a:p>
            <a:r>
              <a:rPr lang="de-DE" dirty="0"/>
              <a:t>LEA </a:t>
            </a:r>
            <a:r>
              <a:rPr lang="de-DE" dirty="0" err="1"/>
              <a:t>LandesEnergieAgentur</a:t>
            </a:r>
            <a:r>
              <a:rPr lang="de-DE" dirty="0"/>
              <a:t> Hessen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A82B606-EE16-4643-8178-3511DAF8EC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Ansprechpartnerin und Koordinationsstelle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AA3271-34D6-4E1A-B1A1-0BCBEA642971}"/>
              </a:ext>
            </a:extLst>
          </p:cNvPr>
          <p:cNvSpPr/>
          <p:nvPr/>
        </p:nvSpPr>
        <p:spPr>
          <a:xfrm>
            <a:off x="8080187" y="2077532"/>
            <a:ext cx="3092963" cy="143439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Hauptauftraggeber </a:t>
            </a:r>
          </a:p>
          <a:p>
            <a:pPr algn="ctr"/>
            <a:r>
              <a:rPr lang="de-DE" sz="1400" dirty="0"/>
              <a:t>Hessisches Ministerium für Wirtschaft, Energie, Verkehr und Wohnen (HMWEVW)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1D8BD-6899-4162-8B9A-375492C2A070}"/>
              </a:ext>
            </a:extLst>
          </p:cNvPr>
          <p:cNvSpPr/>
          <p:nvPr/>
        </p:nvSpPr>
        <p:spPr>
          <a:xfrm>
            <a:off x="8080187" y="3671805"/>
            <a:ext cx="3092963" cy="12663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Hessisches Ministerium für Umwelt, Klimaschutz, Landwirtschaft und Verbraucherschutz (HMUKLV) </a:t>
            </a:r>
          </a:p>
          <a:p>
            <a:pPr algn="ctr"/>
            <a:r>
              <a:rPr lang="de-DE" sz="1600" dirty="0"/>
              <a:t>&amp; weitere Auftraggeber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D2BA46A-BAD1-4938-AD31-885C83D1D702}"/>
              </a:ext>
            </a:extLst>
          </p:cNvPr>
          <p:cNvSpPr/>
          <p:nvPr/>
        </p:nvSpPr>
        <p:spPr>
          <a:xfrm>
            <a:off x="4597531" y="2415734"/>
            <a:ext cx="2792082" cy="2244476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155B40E-D7D4-4574-AA7C-48C57DA29FB8}"/>
              </a:ext>
            </a:extLst>
          </p:cNvPr>
          <p:cNvSpPr/>
          <p:nvPr/>
        </p:nvSpPr>
        <p:spPr>
          <a:xfrm>
            <a:off x="1121771" y="2184985"/>
            <a:ext cx="2792082" cy="7227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Privatpersonen</a:t>
            </a:r>
            <a:endParaRPr lang="de-DE" sz="16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FDB3F47-364C-4B60-9B94-B16241F608D1}"/>
              </a:ext>
            </a:extLst>
          </p:cNvPr>
          <p:cNvSpPr/>
          <p:nvPr/>
        </p:nvSpPr>
        <p:spPr>
          <a:xfrm>
            <a:off x="1121771" y="3186250"/>
            <a:ext cx="2792082" cy="7227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Kommunen</a:t>
            </a:r>
            <a:endParaRPr lang="de-DE" sz="16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E348FCB-D7E5-42C2-A7FB-3CA1C23B4E72}"/>
              </a:ext>
            </a:extLst>
          </p:cNvPr>
          <p:cNvSpPr/>
          <p:nvPr/>
        </p:nvSpPr>
        <p:spPr>
          <a:xfrm>
            <a:off x="1121771" y="4186528"/>
            <a:ext cx="2792082" cy="68089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Unternehmen</a:t>
            </a: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EC1CEC56-19DB-4AA3-A49D-91687DAF48E8}"/>
              </a:ext>
            </a:extLst>
          </p:cNvPr>
          <p:cNvSpPr/>
          <p:nvPr/>
        </p:nvSpPr>
        <p:spPr>
          <a:xfrm rot="5400000">
            <a:off x="7455903" y="3880922"/>
            <a:ext cx="365125" cy="869651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A2564F07-2264-41A5-A62F-42F0455BAD0E}"/>
              </a:ext>
            </a:extLst>
          </p:cNvPr>
          <p:cNvSpPr/>
          <p:nvPr/>
        </p:nvSpPr>
        <p:spPr>
          <a:xfrm rot="5400000">
            <a:off x="7552338" y="2515314"/>
            <a:ext cx="365123" cy="105691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30B61BF6-2639-46EC-B5B1-E00BB02F1E43}"/>
              </a:ext>
            </a:extLst>
          </p:cNvPr>
          <p:cNvSpPr/>
          <p:nvPr/>
        </p:nvSpPr>
        <p:spPr>
          <a:xfrm rot="5400000">
            <a:off x="4066946" y="2170301"/>
            <a:ext cx="370595" cy="1056910"/>
          </a:xfrm>
          <a:prstGeom prst="downArrow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40A04AD7-FB24-4110-9332-E92ED3C9F546}"/>
              </a:ext>
            </a:extLst>
          </p:cNvPr>
          <p:cNvSpPr/>
          <p:nvPr/>
        </p:nvSpPr>
        <p:spPr>
          <a:xfrm rot="5400000">
            <a:off x="4065738" y="3025525"/>
            <a:ext cx="373010" cy="1056910"/>
          </a:xfrm>
          <a:prstGeom prst="downArrow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764A3737-C365-4F8C-A7F1-D7D103BD218A}"/>
              </a:ext>
            </a:extLst>
          </p:cNvPr>
          <p:cNvSpPr/>
          <p:nvPr/>
        </p:nvSpPr>
        <p:spPr>
          <a:xfrm rot="5400000">
            <a:off x="4065739" y="3858266"/>
            <a:ext cx="373008" cy="1056910"/>
          </a:xfrm>
          <a:prstGeom prst="downArrow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: nach unten 22">
            <a:extLst>
              <a:ext uri="{FF2B5EF4-FFF2-40B4-BE49-F238E27FC236}">
                <a16:creationId xmlns:a16="http://schemas.microsoft.com/office/drawing/2014/main" id="{621E4754-E2F8-41D0-ACA5-933597A9C1BF}"/>
              </a:ext>
            </a:extLst>
          </p:cNvPr>
          <p:cNvSpPr/>
          <p:nvPr/>
        </p:nvSpPr>
        <p:spPr>
          <a:xfrm rot="5400000">
            <a:off x="7266330" y="3434504"/>
            <a:ext cx="365127" cy="490507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/>
              </a:solidFill>
            </a:endParaRPr>
          </a:p>
        </p:txBody>
      </p:sp>
      <p:sp>
        <p:nvSpPr>
          <p:cNvPr id="24" name="Pfeil: nach unten 23">
            <a:extLst>
              <a:ext uri="{FF2B5EF4-FFF2-40B4-BE49-F238E27FC236}">
                <a16:creationId xmlns:a16="http://schemas.microsoft.com/office/drawing/2014/main" id="{A8F5476F-2570-4AB6-87FE-88C20FAE4DCE}"/>
              </a:ext>
            </a:extLst>
          </p:cNvPr>
          <p:cNvSpPr/>
          <p:nvPr/>
        </p:nvSpPr>
        <p:spPr>
          <a:xfrm rot="10800000">
            <a:off x="4078670" y="4686165"/>
            <a:ext cx="367790" cy="115896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87F48FA-D804-4BE5-97D1-14F22C1F45D9}"/>
              </a:ext>
            </a:extLst>
          </p:cNvPr>
          <p:cNvSpPr/>
          <p:nvPr/>
        </p:nvSpPr>
        <p:spPr>
          <a:xfrm>
            <a:off x="4182329" y="5232599"/>
            <a:ext cx="1876600" cy="9288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2"/>
                </a:solidFill>
              </a:rPr>
              <a:t>Einzelmaßnahmen koordinieren, implementieren und umsetzen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1FD669B-A64E-4A55-B0D0-2558E15ECCFA}"/>
              </a:ext>
            </a:extLst>
          </p:cNvPr>
          <p:cNvSpPr/>
          <p:nvPr/>
        </p:nvSpPr>
        <p:spPr>
          <a:xfrm>
            <a:off x="7442266" y="5131147"/>
            <a:ext cx="2356641" cy="7699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bg2"/>
                </a:solidFill>
              </a:rPr>
              <a:t>Ziele des Klimaschutzes und der Energiewende in Hessen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3160C50-1081-42FE-9C1B-7CC7D76C5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55" y="2856928"/>
            <a:ext cx="2185404" cy="13296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751B65-1F47-43E5-9485-9A105864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031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B4EA4F-7976-D1BC-5856-09A642C7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3C4276-6AFB-987E-F886-187E59C481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cs typeface="Arial"/>
              </a:rPr>
              <a:t>Energiewende in Hessen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31B37B-C063-7A87-2653-665E601B92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8063" y="1048433"/>
            <a:ext cx="8334720" cy="548958"/>
          </a:xfrm>
        </p:spPr>
        <p:txBody>
          <a:bodyPr lIns="91440" tIns="45720" rIns="91440" bIns="45720" anchor="t"/>
          <a:lstStyle/>
          <a:p>
            <a:r>
              <a:rPr lang="de-DE">
                <a:cs typeface="Arial"/>
              </a:rPr>
              <a:t>Was macht das Bürgerforum?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AA89277F-E3BF-75D4-7F5E-A3C578611570}"/>
              </a:ext>
            </a:extLst>
          </p:cNvPr>
          <p:cNvSpPr txBox="1">
            <a:spLocks/>
          </p:cNvSpPr>
          <p:nvPr/>
        </p:nvSpPr>
        <p:spPr bwMode="auto">
          <a:xfrm>
            <a:off x="652500" y="1620331"/>
            <a:ext cx="5307541" cy="6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4D4D4D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4D4D4D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4D4D4D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4D4D4D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4D4D4D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2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64B44D4-4617-F53D-60AE-5F14A6F8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55" y="2768260"/>
            <a:ext cx="1391249" cy="1836755"/>
          </a:xfrm>
          <a:prstGeom prst="rect">
            <a:avLst/>
          </a:prstGeom>
        </p:spPr>
      </p:pic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0157163A-919A-A4CA-F181-72AF55469E7C}"/>
              </a:ext>
            </a:extLst>
          </p:cNvPr>
          <p:cNvSpPr txBox="1">
            <a:spLocks/>
          </p:cNvSpPr>
          <p:nvPr/>
        </p:nvSpPr>
        <p:spPr>
          <a:xfrm>
            <a:off x="6245510" y="2062963"/>
            <a:ext cx="5294526" cy="2782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6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1118">
              <a:buNone/>
            </a:pPr>
            <a:r>
              <a:rPr lang="de-DE" b="1">
                <a:solidFill>
                  <a:schemeClr val="bg2"/>
                </a:solidFill>
                <a:latin typeface="Arial"/>
                <a:cs typeface="Arial"/>
              </a:rPr>
              <a:t>Informationsklärung und Experten-Befragungen </a:t>
            </a:r>
            <a:endParaRPr lang="de-DE">
              <a:solidFill>
                <a:schemeClr val="bg2"/>
              </a:solidFill>
            </a:endParaRPr>
          </a:p>
          <a:p>
            <a:pPr marL="0" indent="0" defTabSz="601118">
              <a:buFont typeface="Arial" panose="020B0604020202020204" pitchFamily="34" charset="0"/>
              <a:buNone/>
            </a:pPr>
            <a:endParaRPr lang="de-DE" b="1">
              <a:solidFill>
                <a:srgbClr val="000066"/>
              </a:solidFill>
              <a:latin typeface="Arial"/>
              <a:cs typeface="Arial"/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4F104569-93CC-5920-2AE1-682CF58C4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75" t="20601" r="60500" b="63999"/>
          <a:stretch/>
        </p:blipFill>
        <p:spPr>
          <a:xfrm>
            <a:off x="5340331" y="2260638"/>
            <a:ext cx="632082" cy="63208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08876AA-9D3A-5D4E-B0B1-19B2D9EEF6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65" t="64487" r="59625" b="19695"/>
          <a:stretch/>
        </p:blipFill>
        <p:spPr>
          <a:xfrm>
            <a:off x="5358461" y="3275870"/>
            <a:ext cx="654103" cy="63208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BC6B5BD-16E3-67A3-0361-4179B8CE2F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65" t="61025" r="60500" b="23401"/>
          <a:stretch/>
        </p:blipFill>
        <p:spPr>
          <a:xfrm>
            <a:off x="5361839" y="4416374"/>
            <a:ext cx="608773" cy="625513"/>
          </a:xfrm>
          <a:prstGeom prst="rect">
            <a:avLst/>
          </a:prstGeom>
        </p:spPr>
      </p:pic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A06601AD-EBC4-C2A2-C8E5-5B575CE6F6F1}"/>
              </a:ext>
            </a:extLst>
          </p:cNvPr>
          <p:cNvSpPr txBox="1">
            <a:spLocks/>
          </p:cNvSpPr>
          <p:nvPr/>
        </p:nvSpPr>
        <p:spPr bwMode="auto">
          <a:xfrm>
            <a:off x="6245510" y="4323053"/>
            <a:ext cx="4700425" cy="30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63538" indent="-3635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17550" indent="-352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4D4D4D"/>
                </a:solidFill>
                <a:latin typeface="+mn-lt"/>
              </a:defRPr>
            </a:lvl2pPr>
            <a:lvl3pPr marL="1081088" indent="-3619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4D4D4D"/>
                </a:solidFill>
                <a:latin typeface="+mn-lt"/>
              </a:defRPr>
            </a:lvl3pPr>
            <a:lvl4pPr marL="1431925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4D4D4D"/>
                </a:solidFill>
                <a:latin typeface="+mn-lt"/>
              </a:defRPr>
            </a:lvl4pPr>
            <a:lvl5pPr marL="1795463" indent="-3619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5pPr>
            <a:lvl6pPr marL="22526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6pPr>
            <a:lvl7pPr marL="27098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7pPr>
            <a:lvl8pPr marL="31670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8pPr>
            <a:lvl9pPr marL="36242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9pPr>
          </a:lstStyle>
          <a:p>
            <a:pPr marL="0" indent="0" defTabSz="601118">
              <a:buNone/>
              <a:defRPr/>
            </a:pPr>
            <a:r>
              <a:rPr lang="de-DE" sz="2400" b="1">
                <a:solidFill>
                  <a:schemeClr val="accent1"/>
                </a:solidFill>
                <a:latin typeface="Arial"/>
                <a:cs typeface="Arial"/>
              </a:rPr>
              <a:t>Öffentlichkeitsarbeit  und Dialogmoderation vor Ort </a:t>
            </a:r>
          </a:p>
        </p:txBody>
      </p:sp>
      <p:sp>
        <p:nvSpPr>
          <p:cNvPr id="47" name="Inhaltsplatzhalter 2">
            <a:extLst>
              <a:ext uri="{FF2B5EF4-FFF2-40B4-BE49-F238E27FC236}">
                <a16:creationId xmlns:a16="http://schemas.microsoft.com/office/drawing/2014/main" id="{40BECA90-484D-AB83-AA97-03621F187A2E}"/>
              </a:ext>
            </a:extLst>
          </p:cNvPr>
          <p:cNvSpPr txBox="1">
            <a:spLocks/>
          </p:cNvSpPr>
          <p:nvPr/>
        </p:nvSpPr>
        <p:spPr bwMode="auto">
          <a:xfrm>
            <a:off x="6245510" y="3161753"/>
            <a:ext cx="4700425" cy="22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63538" indent="-3635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17550" indent="-352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4D4D4D"/>
                </a:solidFill>
                <a:latin typeface="+mn-lt"/>
              </a:defRPr>
            </a:lvl2pPr>
            <a:lvl3pPr marL="1081088" indent="-3619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4D4D4D"/>
                </a:solidFill>
                <a:latin typeface="+mn-lt"/>
              </a:defRPr>
            </a:lvl3pPr>
            <a:lvl4pPr marL="1431925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4D4D4D"/>
                </a:solidFill>
                <a:latin typeface="+mn-lt"/>
              </a:defRPr>
            </a:lvl4pPr>
            <a:lvl5pPr marL="1795463" indent="-3619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5pPr>
            <a:lvl6pPr marL="22526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6pPr>
            <a:lvl7pPr marL="27098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7pPr>
            <a:lvl8pPr marL="31670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8pPr>
            <a:lvl9pPr marL="3624263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4D4D4D"/>
                </a:solidFill>
                <a:latin typeface="+mn-lt"/>
              </a:defRPr>
            </a:lvl9pPr>
          </a:lstStyle>
          <a:p>
            <a:pPr marL="0" marR="0" lvl="0" indent="0" algn="l" defTabSz="60111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>
                <a:solidFill>
                  <a:schemeClr val="accent1"/>
                </a:solidFill>
                <a:latin typeface="Arial"/>
                <a:cs typeface="Arial"/>
              </a:rPr>
              <a:t>Beratung und Energie-Coaching von Kommunen</a:t>
            </a:r>
          </a:p>
        </p:txBody>
      </p:sp>
      <p:pic>
        <p:nvPicPr>
          <p:cNvPr id="6" name="Grafik 6" descr="Ein Bild, das Text, Person, drinnen, Personen enthält.&#10;&#10;Beschreibung automatisch generiert.">
            <a:extLst>
              <a:ext uri="{FF2B5EF4-FFF2-40B4-BE49-F238E27FC236}">
                <a16:creationId xmlns:a16="http://schemas.microsoft.com/office/drawing/2014/main" id="{01B2BB41-CA28-4C70-60F8-E3B82B8D1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30" y="2263032"/>
            <a:ext cx="3846786" cy="2504177"/>
          </a:xfrm>
          <a:prstGeom prst="rect">
            <a:avLst/>
          </a:prstGeom>
        </p:spPr>
      </p:pic>
      <p:pic>
        <p:nvPicPr>
          <p:cNvPr id="7" name="Grafik 7" descr="Ein Bild, das Text, Screenshot, Visitenkarte enthält.&#10;&#10;Beschreibung automatisch generiert.">
            <a:extLst>
              <a:ext uri="{FF2B5EF4-FFF2-40B4-BE49-F238E27FC236}">
                <a16:creationId xmlns:a16="http://schemas.microsoft.com/office/drawing/2014/main" id="{758C75A8-6E94-E9BB-132D-39AE45AA1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571" y="5103305"/>
            <a:ext cx="3817959" cy="176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91BB2D-BCC9-A20C-35A5-E07E745E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997F-18F6-4643-BCCD-8472554B1B7A}" type="slidenum">
              <a:rPr lang="de-DE" smtClean="0"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F4EE25-865D-44F1-CF69-4411B9BEBE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Informationen </a:t>
            </a:r>
            <a:r>
              <a:rPr lang="de-DE"/>
              <a:t>rund um Wind &amp; Solar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4DDEA9-562A-F20B-0F18-EBC206647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Broschüren, Filme, Toolbox für Kommunen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9A714B5-3A0C-47A7-9FDE-1CC6CA2E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25" y="2386036"/>
            <a:ext cx="2285339" cy="22621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44BF75E-F4C0-DB6A-46A1-C4F9C42F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46" y="3114972"/>
            <a:ext cx="6515366" cy="309467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C338881-BB9A-3B29-C8DB-03D3E588B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79" y="3335645"/>
            <a:ext cx="2268233" cy="21546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2B98C1F-77BD-6EB5-91D5-B3994807E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764" y="776292"/>
            <a:ext cx="2607602" cy="147019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C21A66-66E4-ACF1-9F62-7B5FE2539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335" y="4288782"/>
            <a:ext cx="2413965" cy="226251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4F4EADF-7862-82C4-B6B5-AEE43CF5F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720" y="1428243"/>
            <a:ext cx="2647349" cy="147019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91FDF4E6-C4AB-984C-04C4-043E6C281865}"/>
              </a:ext>
            </a:extLst>
          </p:cNvPr>
          <p:cNvSpPr txBox="1">
            <a:spLocks/>
          </p:cNvSpPr>
          <p:nvPr/>
        </p:nvSpPr>
        <p:spPr>
          <a:xfrm>
            <a:off x="982179" y="1632652"/>
            <a:ext cx="5294526" cy="2782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6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1118">
              <a:buNone/>
            </a:pPr>
            <a:r>
              <a:rPr lang="de-DE" b="1" i="1" dirty="0">
                <a:solidFill>
                  <a:srgbClr val="FF0000"/>
                </a:solidFill>
                <a:latin typeface="Arial"/>
                <a:cs typeface="Arial"/>
              </a:rPr>
              <a:t>buergerforum.lea-hessen</a:t>
            </a:r>
            <a:r>
              <a:rPr lang="de-DE" b="1" i="1">
                <a:solidFill>
                  <a:srgbClr val="FF0000"/>
                </a:solidFill>
                <a:latin typeface="Arial"/>
                <a:cs typeface="Arial"/>
              </a:rPr>
              <a:t>.de &amp;</a:t>
            </a:r>
            <a:endParaRPr lang="de-DE" i="1" dirty="0">
              <a:solidFill>
                <a:srgbClr val="FF0000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5135D7D-6873-C649-5493-359C53455416}"/>
              </a:ext>
            </a:extLst>
          </p:cNvPr>
          <p:cNvSpPr txBox="1">
            <a:spLocks/>
          </p:cNvSpPr>
          <p:nvPr/>
        </p:nvSpPr>
        <p:spPr>
          <a:xfrm>
            <a:off x="982179" y="1995039"/>
            <a:ext cx="5294526" cy="2782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6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1118">
              <a:buNone/>
            </a:pPr>
            <a:r>
              <a:rPr lang="de-DE" b="1" i="1">
                <a:solidFill>
                  <a:srgbClr val="FF0000"/>
                </a:solidFill>
                <a:latin typeface="Arial"/>
                <a:cs typeface="Arial"/>
              </a:rPr>
              <a:t>toolbox.</a:t>
            </a:r>
            <a:r>
              <a:rPr lang="de-DE" b="1" i="1" dirty="0">
                <a:solidFill>
                  <a:srgbClr val="FF0000"/>
                </a:solidFill>
                <a:latin typeface="Arial"/>
                <a:cs typeface="Arial"/>
              </a:rPr>
              <a:t>lea-hessen.de</a:t>
            </a:r>
            <a:endParaRPr lang="de-D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0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9AFB9F-C40E-C918-2F54-8741C4BF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139856-21FE-BD2A-A9BD-2BB589D95692}"/>
              </a:ext>
            </a:extLst>
          </p:cNvPr>
          <p:cNvSpPr txBox="1"/>
          <p:nvPr/>
        </p:nvSpPr>
        <p:spPr>
          <a:xfrm>
            <a:off x="851047" y="837061"/>
            <a:ext cx="810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Ausgangslage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7B666A7-DF70-9729-E80E-05F8BB8D47C0}"/>
              </a:ext>
            </a:extLst>
          </p:cNvPr>
          <p:cNvSpPr txBox="1"/>
          <p:nvPr/>
        </p:nvSpPr>
        <p:spPr>
          <a:xfrm>
            <a:off x="1128449" y="1550208"/>
            <a:ext cx="107627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Klimaneutralität in Hessen bis 2045: Strom- und Wärmeversorgung v.a. durch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 PV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(bislang) ca.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2 %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 Landesfläche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als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Wind-VRG (Ziel 2,2%)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1%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 Landesfläche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zur Nutzung für Photovoltaik (Gebäude und Freiflächen)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400">
              <a:solidFill>
                <a:srgbClr val="004996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Energetisch: </a:t>
            </a:r>
            <a:b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Deutschland importiert seit Jahrzehnten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70%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seiner Energie (Kohle, Gas, Uran, Öl)</a:t>
            </a:r>
            <a:b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Hessen importiert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54%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seines Stroms aus anderen (Bundes-)Ländern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>
              <a:solidFill>
                <a:srgbClr val="004996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Finanziell: Gas- und Öl-Importe kosteten 2022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130 Mrd. Euro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33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8FBE5-2944-4088-8DC5-FF19AE61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/>
              <a:t>Windenergie </a:t>
            </a:r>
            <a:r>
              <a:rPr lang="de-DE" sz="2400" b="1" dirty="0"/>
              <a:t>– ein gesellschaftlicher Abwägungsprozess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DC4F43-F9E7-4BAF-80BD-AA34BA4E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421443"/>
            <a:ext cx="589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90EE9-E8F3-491E-90A4-EEB39D6B9FD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E7D8B0C-1EA4-426E-AF07-4348D5DD9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471" y="1093144"/>
            <a:ext cx="4573132" cy="551086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B527DF9-BCF5-DAAB-DE33-679441E2D32D}"/>
              </a:ext>
            </a:extLst>
          </p:cNvPr>
          <p:cNvSpPr txBox="1"/>
          <p:nvPr/>
        </p:nvSpPr>
        <p:spPr>
          <a:xfrm>
            <a:off x="1522868" y="1567264"/>
            <a:ext cx="4573132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Umweltaspekte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Wirtschaftliche 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Rechtliche 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Soziale / politische 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Gesundheitsaspekte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BE62F6-647D-5905-53CB-3AFBB9F2F085}"/>
              </a:ext>
            </a:extLst>
          </p:cNvPr>
          <p:cNvSpPr txBox="1"/>
          <p:nvPr/>
        </p:nvSpPr>
        <p:spPr>
          <a:xfrm>
            <a:off x="1522868" y="3504904"/>
            <a:ext cx="5990636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 Vergleich zu: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Kohle, Gas, Diesel und Abgasen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und deren (Umwelt-)Kosten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058787-6769-7C29-3BA4-BD90244A9D26}"/>
              </a:ext>
            </a:extLst>
          </p:cNvPr>
          <p:cNvSpPr/>
          <p:nvPr/>
        </p:nvSpPr>
        <p:spPr>
          <a:xfrm>
            <a:off x="8835528" y="3440017"/>
            <a:ext cx="1090670" cy="4379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/>
              <a:t>Wind-energie</a:t>
            </a:r>
          </a:p>
        </p:txBody>
      </p:sp>
    </p:spTree>
    <p:extLst>
      <p:ext uri="{BB962C8B-B14F-4D97-AF65-F5344CB8AC3E}">
        <p14:creationId xmlns:p14="http://schemas.microsoft.com/office/powerpoint/2010/main" val="13202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3">
            <a:extLst>
              <a:ext uri="{FF2B5EF4-FFF2-40B4-BE49-F238E27FC236}">
                <a16:creationId xmlns:a16="http://schemas.microsoft.com/office/drawing/2014/main" id="{6C9D1591-A242-4883-A2A9-1A6BEBCB70C2}"/>
              </a:ext>
            </a:extLst>
          </p:cNvPr>
          <p:cNvSpPr txBox="1">
            <a:spLocks/>
          </p:cNvSpPr>
          <p:nvPr/>
        </p:nvSpPr>
        <p:spPr>
          <a:xfrm>
            <a:off x="1027917" y="420272"/>
            <a:ext cx="8334720" cy="548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44A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Umfassende Prüfung im Sternverfahren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DCE367-0DC9-4AD1-B145-DFB59A65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68" y="1084751"/>
            <a:ext cx="7205870" cy="58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/>
      </p:transition>
    </mc:Choice>
    <mc:Fallback xmlns="">
      <p:transition>
        <p:randomBa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9AFB9F-C40E-C918-2F54-8741C4BF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139856-21FE-BD2A-A9BD-2BB589D95692}"/>
              </a:ext>
            </a:extLst>
          </p:cNvPr>
          <p:cNvSpPr txBox="1"/>
          <p:nvPr/>
        </p:nvSpPr>
        <p:spPr>
          <a:xfrm>
            <a:off x="851047" y="837061"/>
            <a:ext cx="810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Kosten &amp; Nutzen-Abwägung vor Ort – ehrlich diskutieren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9AB0F0-80CD-B268-2307-DE0EA10A0148}"/>
              </a:ext>
            </a:extLst>
          </p:cNvPr>
          <p:cNvSpPr txBox="1"/>
          <p:nvPr/>
        </p:nvSpPr>
        <p:spPr>
          <a:xfrm>
            <a:off x="714612" y="2222237"/>
            <a:ext cx="46726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KOSTEN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Landschaftsbild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Eingriff in Natur &amp; Wald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Schall &amp; Schatten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Verteilungsungerechtigkeit?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Kosten im Stromsystem?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E066E3-FC29-4B25-B538-3B383119AC45}"/>
              </a:ext>
            </a:extLst>
          </p:cNvPr>
          <p:cNvSpPr txBox="1"/>
          <p:nvPr/>
        </p:nvSpPr>
        <p:spPr>
          <a:xfrm>
            <a:off x="6904256" y="2219067"/>
            <a:ext cx="457313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NUTZEN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Spart </a:t>
            </a: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fossile Brennstoffe ein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Geld für Energie bleibt vor 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>
                <a:solidFill>
                  <a:srgbClr val="004996"/>
                </a:solidFill>
                <a:latin typeface="Arial" panose="020B0604020202020204"/>
              </a:rPr>
              <a:t>Kann Unternehmen mit grüner Energie versorgen (Jobs)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Einnahmen für BürgerInnen und Kommunen?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68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11EB5A-E4A4-BBB0-AB3A-40830314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016113-0F0E-D964-3892-4F7A71E362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200"/>
              <a:t>Kommunikationsgrundsätze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46F9B4-7E0C-21EB-0B83-2D4597CE9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800"/>
              <a:t>Gleiche Bewertungsmaßstäbe anwenden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F141660-40B0-01C0-06B7-C32B70F305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/>
              <a:t>Probleme und Grenzen diskutieren und benennen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/>
              <a:t>Es gibt keinen Anspruch an Perfektion: Bewertungsmaßstäbe für Windenergie können aus staatlicher Sicht keine anderen sein als gegenüber Autoverkehr, Gewerbe, Bau und Forstwirtschaft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/>
              <a:t>Nicht einseitig und mit Ausreißern (Anekdoten) und Grenzfällen argumentieren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/>
              <a:t>Polarisierung vermeiden: es gibt keine „Teams“, es gibt verschiedene Lösungsansätze für Probleme (Energie, Klima)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/>
              <a:t>Relevant sind jedoch Faktoren Zeit und Energie (zur Sicherung der Versorgung) – und Umweltwirkungen (volkswirtschaftliche Kosten)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E9D3667-5EFA-16A3-AB73-8FB9CDB06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0502" y="6372000"/>
            <a:ext cx="9608455" cy="365125"/>
          </a:xfrm>
        </p:spPr>
        <p:txBody>
          <a:bodyPr/>
          <a:lstStyle/>
          <a:p>
            <a:r>
              <a:rPr lang="de-DE"/>
              <a:t>LEA Hessen | 07.09..2023</a:t>
            </a:r>
          </a:p>
        </p:txBody>
      </p:sp>
    </p:spTree>
    <p:extLst>
      <p:ext uri="{BB962C8B-B14F-4D97-AF65-F5344CB8AC3E}">
        <p14:creationId xmlns:p14="http://schemas.microsoft.com/office/powerpoint/2010/main" val="71539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EA FARBEN">
      <a:dk1>
        <a:srgbClr val="3F4344"/>
      </a:dk1>
      <a:lt1>
        <a:srgbClr val="FFFFFF"/>
      </a:lt1>
      <a:dk2>
        <a:srgbClr val="72787A"/>
      </a:dk2>
      <a:lt2>
        <a:srgbClr val="004996"/>
      </a:lt2>
      <a:accent1>
        <a:srgbClr val="004996"/>
      </a:accent1>
      <a:accent2>
        <a:srgbClr val="DFEEF7"/>
      </a:accent2>
      <a:accent3>
        <a:srgbClr val="D90722"/>
      </a:accent3>
      <a:accent4>
        <a:srgbClr val="C5D300"/>
      </a:accent4>
      <a:accent5>
        <a:srgbClr val="649833"/>
      </a:accent5>
      <a:accent6>
        <a:srgbClr val="72787A"/>
      </a:accent6>
      <a:hlink>
        <a:srgbClr val="7030A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LEA_neues Logo.pptx" id="{E0FB4BB3-30AC-4182-89B9-27900C03BC0B}" vid="{95500B8D-7DF4-45AC-9EFF-0FDC8A14C6D4}"/>
    </a:ext>
  </a:extLst>
</a:theme>
</file>

<file path=ppt/theme/theme2.xml><?xml version="1.0" encoding="utf-8"?>
<a:theme xmlns:a="http://schemas.openxmlformats.org/drawingml/2006/main" name="4_Office">
  <a:themeElements>
    <a:clrScheme name="LEA FARBEN">
      <a:dk1>
        <a:srgbClr val="3F4344"/>
      </a:dk1>
      <a:lt1>
        <a:srgbClr val="FFFFFF"/>
      </a:lt1>
      <a:dk2>
        <a:srgbClr val="72787A"/>
      </a:dk2>
      <a:lt2>
        <a:srgbClr val="004996"/>
      </a:lt2>
      <a:accent1>
        <a:srgbClr val="004996"/>
      </a:accent1>
      <a:accent2>
        <a:srgbClr val="DFEEF7"/>
      </a:accent2>
      <a:accent3>
        <a:srgbClr val="D90722"/>
      </a:accent3>
      <a:accent4>
        <a:srgbClr val="C5D300"/>
      </a:accent4>
      <a:accent5>
        <a:srgbClr val="649833"/>
      </a:accent5>
      <a:accent6>
        <a:srgbClr val="72787A"/>
      </a:accent6>
      <a:hlink>
        <a:srgbClr val="7030A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LEA_neues Logo.pptx" id="{E0FB4BB3-30AC-4182-89B9-27900C03BC0B}" vid="{95500B8D-7DF4-45AC-9EFF-0FDC8A14C6D4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46df44-e8b0-4817-a9d5-125b5e2d76a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224FDE15BE8AF4CA4AE7B7771321477" ma:contentTypeVersion="13" ma:contentTypeDescription="Ein neues Dokument erstellen." ma:contentTypeScope="" ma:versionID="e3bc57e9ce5ade404269afbe40aa453a">
  <xsd:schema xmlns:xsd="http://www.w3.org/2001/XMLSchema" xmlns:xs="http://www.w3.org/2001/XMLSchema" xmlns:p="http://schemas.microsoft.com/office/2006/metadata/properties" xmlns:ns3="585d8dff-bbfc-4719-821f-91d5f9f7b9e0" xmlns:ns4="3f46df44-e8b0-4817-a9d5-125b5e2d76a9" targetNamespace="http://schemas.microsoft.com/office/2006/metadata/properties" ma:root="true" ma:fieldsID="a79046e26768887d213bcc293d7d30ed" ns3:_="" ns4:_="">
    <xsd:import namespace="585d8dff-bbfc-4719-821f-91d5f9f7b9e0"/>
    <xsd:import namespace="3f46df44-e8b0-4817-a9d5-125b5e2d76a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d8dff-bbfc-4719-821f-91d5f9f7b9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6df44-e8b0-4817-a9d5-125b5e2d76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865F9E-5135-49D6-8B74-AE7FC93551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3AA066-1A7B-441E-9469-772ED6C37C2D}">
  <ds:schemaRefs>
    <ds:schemaRef ds:uri="3f46df44-e8b0-4817-a9d5-125b5e2d76a9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585d8dff-bbfc-4719-821f-91d5f9f7b9e0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E71725-1AFD-441C-B38E-09E9ACA61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d8dff-bbfc-4719-821f-91d5f9f7b9e0"/>
    <ds:schemaRef ds:uri="3f46df44-e8b0-4817-a9d5-125b5e2d76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VL_LEA_neues Logo</Template>
  <TotalTime>0</TotalTime>
  <Words>687</Words>
  <Application>Microsoft Office PowerPoint</Application>
  <PresentationFormat>Breitbild</PresentationFormat>
  <Paragraphs>126</Paragraphs>
  <Slides>16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Office</vt:lpstr>
      <vt:lpstr>4_Office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Windenergie – ein gesellschaftlicher Abwägungsprozess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Der Gesamtprozess Windpark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Kirberg, Daniel</dc:creator>
  <cp:lastModifiedBy>Wirtz, Philipp</cp:lastModifiedBy>
  <cp:revision>24</cp:revision>
  <cp:lastPrinted>2020-02-10T14:10:29Z</cp:lastPrinted>
  <dcterms:created xsi:type="dcterms:W3CDTF">2022-10-20T11:08:47Z</dcterms:created>
  <dcterms:modified xsi:type="dcterms:W3CDTF">2023-09-07T11:00:45Z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0x010100E224FDE15BE8AF4CA4AE7B7771321477</vt:lpwstr>
  </property>
  <property fmtid="{D5CDD505-2E9C-101B-9397-08002B2CF9AE}" pid="3" name="MediaServiceImageTags">
    <vt:lpwstr/>
  </property>
</Properties>
</file>