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Lst>
  <p:notesMasterIdLst>
    <p:notesMasterId r:id="rId25"/>
  </p:notesMasterIdLst>
  <p:sldIdLst>
    <p:sldId id="260" r:id="rId2"/>
    <p:sldId id="273" r:id="rId3"/>
    <p:sldId id="263" r:id="rId4"/>
    <p:sldId id="264" r:id="rId5"/>
    <p:sldId id="265" r:id="rId6"/>
    <p:sldId id="266" r:id="rId7"/>
    <p:sldId id="268" r:id="rId8"/>
    <p:sldId id="280" r:id="rId9"/>
    <p:sldId id="267" r:id="rId10"/>
    <p:sldId id="291" r:id="rId11"/>
    <p:sldId id="289" r:id="rId12"/>
    <p:sldId id="285" r:id="rId13"/>
    <p:sldId id="287" r:id="rId14"/>
    <p:sldId id="292" r:id="rId15"/>
    <p:sldId id="275" r:id="rId16"/>
    <p:sldId id="281" r:id="rId17"/>
    <p:sldId id="270" r:id="rId18"/>
    <p:sldId id="282" r:id="rId19"/>
    <p:sldId id="272" r:id="rId20"/>
    <p:sldId id="283" r:id="rId21"/>
    <p:sldId id="284" r:id="rId22"/>
    <p:sldId id="278" r:id="rId23"/>
    <p:sldId id="262"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48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70" autoAdjust="0"/>
    <p:restoredTop sz="94660"/>
  </p:normalViewPr>
  <p:slideViewPr>
    <p:cSldViewPr snapToGrid="0">
      <p:cViewPr varScale="1">
        <p:scale>
          <a:sx n="114" d="100"/>
          <a:sy n="114" d="100"/>
        </p:scale>
        <p:origin x="438" y="84"/>
      </p:cViewPr>
      <p:guideLst/>
    </p:cSldViewPr>
  </p:slideViewPr>
  <p:notesTextViewPr>
    <p:cViewPr>
      <p:scale>
        <a:sx n="1" d="1"/>
        <a:sy n="1" d="1"/>
      </p:scale>
      <p:origin x="0" y="0"/>
    </p:cViewPr>
  </p:notesTextViewPr>
  <p:notesViewPr>
    <p:cSldViewPr snapToGrid="0">
      <p:cViewPr varScale="1">
        <p:scale>
          <a:sx n="97" d="100"/>
          <a:sy n="97" d="100"/>
        </p:scale>
        <p:origin x="3534"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4D26CB-AC54-4441-A0C0-1BA4990ECFE0}" type="datetimeFigureOut">
              <a:rPr lang="de-DE" smtClean="0"/>
              <a:t>29.11.2021</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AE95E1-721E-40F8-AC0E-D368F476DD74}" type="slidenum">
              <a:rPr lang="de-DE" smtClean="0"/>
              <a:t>‹Nr.›</a:t>
            </a:fld>
            <a:endParaRPr lang="de-DE"/>
          </a:p>
        </p:txBody>
      </p:sp>
    </p:spTree>
    <p:extLst>
      <p:ext uri="{BB962C8B-B14F-4D97-AF65-F5344CB8AC3E}">
        <p14:creationId xmlns:p14="http://schemas.microsoft.com/office/powerpoint/2010/main" val="3895014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endParaRPr lang="de-DE" sz="1200" dirty="0">
              <a:solidFill>
                <a:srgbClr val="FF0000"/>
              </a:solidFill>
            </a:endParaRPr>
          </a:p>
        </p:txBody>
      </p:sp>
      <p:sp>
        <p:nvSpPr>
          <p:cNvPr id="4" name="Foliennummernplatzhalter 3"/>
          <p:cNvSpPr>
            <a:spLocks noGrp="1"/>
          </p:cNvSpPr>
          <p:nvPr>
            <p:ph type="sldNum" sz="quarter" idx="10"/>
          </p:nvPr>
        </p:nvSpPr>
        <p:spPr/>
        <p:txBody>
          <a:bodyPr/>
          <a:lstStyle/>
          <a:p>
            <a:fld id="{F3AE95E1-721E-40F8-AC0E-D368F476DD74}" type="slidenum">
              <a:rPr lang="de-DE" smtClean="0"/>
              <a:t>20</a:t>
            </a:fld>
            <a:endParaRPr lang="de-DE"/>
          </a:p>
        </p:txBody>
      </p:sp>
    </p:spTree>
    <p:extLst>
      <p:ext uri="{BB962C8B-B14F-4D97-AF65-F5344CB8AC3E}">
        <p14:creationId xmlns:p14="http://schemas.microsoft.com/office/powerpoint/2010/main" val="2137024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rgbClr val="FF0000"/>
                </a:solidFill>
              </a:rPr>
              <a:t>Rückhaltevermögen von Dachbegrünungen je nach Ausführung von 40-90%</a:t>
            </a:r>
          </a:p>
        </p:txBody>
      </p:sp>
      <p:sp>
        <p:nvSpPr>
          <p:cNvPr id="4" name="Foliennummernplatzhalter 3"/>
          <p:cNvSpPr>
            <a:spLocks noGrp="1"/>
          </p:cNvSpPr>
          <p:nvPr>
            <p:ph type="sldNum" sz="quarter" idx="10"/>
          </p:nvPr>
        </p:nvSpPr>
        <p:spPr/>
        <p:txBody>
          <a:bodyPr/>
          <a:lstStyle/>
          <a:p>
            <a:fld id="{F3AE95E1-721E-40F8-AC0E-D368F476DD74}" type="slidenum">
              <a:rPr lang="de-DE" smtClean="0"/>
              <a:t>21</a:t>
            </a:fld>
            <a:endParaRPr lang="de-DE"/>
          </a:p>
        </p:txBody>
      </p:sp>
    </p:spTree>
    <p:extLst>
      <p:ext uri="{BB962C8B-B14F-4D97-AF65-F5344CB8AC3E}">
        <p14:creationId xmlns:p14="http://schemas.microsoft.com/office/powerpoint/2010/main" val="1084845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Folienbildplatzhalter 1"/>
          <p:cNvSpPr>
            <a:spLocks noGrp="1" noRot="1" noChangeAspect="1" noTextEdit="1"/>
          </p:cNvSpPr>
          <p:nvPr>
            <p:ph type="sldImg"/>
          </p:nvPr>
        </p:nvSpPr>
        <p:spPr>
          <a:ln/>
        </p:spPr>
      </p:sp>
      <p:sp>
        <p:nvSpPr>
          <p:cNvPr id="67587" name="Notizenplatzhalter 2"/>
          <p:cNvSpPr>
            <a:spLocks noGrp="1"/>
          </p:cNvSpPr>
          <p:nvPr>
            <p:ph type="body" idx="1"/>
          </p:nvPr>
        </p:nvSpPr>
        <p:spPr>
          <a:noFill/>
          <a:ln/>
        </p:spPr>
        <p:txBody>
          <a:bodyPr/>
          <a:lstStyle/>
          <a:p>
            <a:endParaRPr lang="de-DE" dirty="0">
              <a:latin typeface="Arial" pitchFamily="34" charset="0"/>
            </a:endParaRPr>
          </a:p>
        </p:txBody>
      </p:sp>
      <p:sp>
        <p:nvSpPr>
          <p:cNvPr id="67588" name="Foliennummernplatzhalter 3"/>
          <p:cNvSpPr>
            <a:spLocks noGrp="1"/>
          </p:cNvSpPr>
          <p:nvPr>
            <p:ph type="sldNum" sz="quarter" idx="5"/>
          </p:nvPr>
        </p:nvSpPr>
        <p:spPr>
          <a:noFill/>
        </p:spPr>
        <p:txBody>
          <a:bodyPr/>
          <a:lstStyle/>
          <a:p>
            <a:fld id="{E6FA2046-B7D4-40CE-A65E-313E7815F8C2}" type="slidenum">
              <a:rPr lang="de-DE" smtClean="0">
                <a:latin typeface="Arial" pitchFamily="34" charset="0"/>
              </a:rPr>
              <a:pPr/>
              <a:t>22</a:t>
            </a:fld>
            <a:endParaRPr lang="de-DE">
              <a:latin typeface="Arial" pitchFamily="34" charset="0"/>
            </a:endParaRPr>
          </a:p>
        </p:txBody>
      </p:sp>
    </p:spTree>
    <p:extLst>
      <p:ext uri="{BB962C8B-B14F-4D97-AF65-F5344CB8AC3E}">
        <p14:creationId xmlns:p14="http://schemas.microsoft.com/office/powerpoint/2010/main" val="15047803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tartfolie">
    <p:spTree>
      <p:nvGrpSpPr>
        <p:cNvPr id="1" name=""/>
        <p:cNvGrpSpPr/>
        <p:nvPr/>
      </p:nvGrpSpPr>
      <p:grpSpPr>
        <a:xfrm>
          <a:off x="0" y="0"/>
          <a:ext cx="0" cy="0"/>
          <a:chOff x="0" y="0"/>
          <a:chExt cx="0" cy="0"/>
        </a:xfrm>
      </p:grpSpPr>
      <p:sp>
        <p:nvSpPr>
          <p:cNvPr id="7" name="Rectangle 7"/>
          <p:cNvSpPr>
            <a:spLocks noChangeArrowheads="1"/>
          </p:cNvSpPr>
          <p:nvPr/>
        </p:nvSpPr>
        <p:spPr bwMode="auto">
          <a:xfrm>
            <a:off x="379752" y="2673059"/>
            <a:ext cx="11812249" cy="4182256"/>
          </a:xfrm>
          <a:prstGeom prst="rect">
            <a:avLst/>
          </a:prstGeom>
          <a:solidFill>
            <a:srgbClr val="244894"/>
          </a:solidFill>
          <a:ln w="9525">
            <a:noFill/>
            <a:miter lim="800000"/>
            <a:headEnd/>
            <a:tailEnd/>
          </a:ln>
          <a:effectLst/>
        </p:spPr>
        <p:txBody>
          <a:bodyPr wrap="none" anchor="ctr"/>
          <a:lstStyle/>
          <a:p>
            <a:pPr algn="ctr" eaLnBrk="0" hangingPunct="0">
              <a:defRPr/>
            </a:pPr>
            <a:endParaRPr lang="de-DE" sz="3600" dirty="0">
              <a:solidFill>
                <a:srgbClr val="244894"/>
              </a:solidFill>
              <a:latin typeface="Times" charset="0"/>
            </a:endParaRPr>
          </a:p>
        </p:txBody>
      </p:sp>
      <p:sp>
        <p:nvSpPr>
          <p:cNvPr id="2" name="Title 1"/>
          <p:cNvSpPr>
            <a:spLocks noGrp="1"/>
          </p:cNvSpPr>
          <p:nvPr>
            <p:ph type="ctrTitle" hasCustomPrompt="1"/>
          </p:nvPr>
        </p:nvSpPr>
        <p:spPr>
          <a:xfrm>
            <a:off x="2053657" y="1701384"/>
            <a:ext cx="9144000" cy="952006"/>
          </a:xfrm>
        </p:spPr>
        <p:txBody>
          <a:bodyPr anchor="b">
            <a:normAutofit/>
          </a:bodyPr>
          <a:lstStyle>
            <a:lvl1pPr algn="l">
              <a:defRPr sz="3200" baseline="0"/>
            </a:lvl1pPr>
          </a:lstStyle>
          <a:p>
            <a:r>
              <a:rPr lang="de-DE" dirty="0"/>
              <a:t>Startfolie -Titel</a:t>
            </a:r>
            <a:endParaRPr lang="en-US" dirty="0"/>
          </a:p>
        </p:txBody>
      </p:sp>
      <p:sp>
        <p:nvSpPr>
          <p:cNvPr id="3" name="Subtitle 2"/>
          <p:cNvSpPr>
            <a:spLocks noGrp="1"/>
          </p:cNvSpPr>
          <p:nvPr>
            <p:ph type="subTitle" idx="1" hasCustomPrompt="1"/>
          </p:nvPr>
        </p:nvSpPr>
        <p:spPr>
          <a:xfrm>
            <a:off x="2053657" y="2825647"/>
            <a:ext cx="9144000" cy="1655762"/>
          </a:xfrm>
        </p:spPr>
        <p:txBody>
          <a:bodyPr/>
          <a:lstStyle>
            <a:lvl1pPr marL="0" indent="0" algn="l">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Untertitel</a:t>
            </a:r>
            <a:endParaRPr lang="en-US" dirty="0"/>
          </a:p>
        </p:txBody>
      </p:sp>
      <p:sp>
        <p:nvSpPr>
          <p:cNvPr id="6" name="Slide Number Placeholder 5"/>
          <p:cNvSpPr>
            <a:spLocks noGrp="1"/>
          </p:cNvSpPr>
          <p:nvPr>
            <p:ph type="sldNum" sz="quarter" idx="12"/>
          </p:nvPr>
        </p:nvSpPr>
        <p:spPr/>
        <p:txBody>
          <a:bodyPr/>
          <a:lstStyle>
            <a:lvl1pPr>
              <a:defRPr/>
            </a:lvl1pPr>
          </a:lstStyle>
          <a:p>
            <a:fld id="{386F1189-E83C-463A-875A-E3DA499EF91A}" type="slidenum">
              <a:rPr lang="de-DE" smtClean="0"/>
              <a:pPr/>
              <a:t>‹Nr.›</a:t>
            </a:fld>
            <a:endParaRPr lang="de-DE" dirty="0"/>
          </a:p>
        </p:txBody>
      </p:sp>
      <p:sp>
        <p:nvSpPr>
          <p:cNvPr id="21" name="Textplatzhalter 20"/>
          <p:cNvSpPr>
            <a:spLocks noGrp="1"/>
          </p:cNvSpPr>
          <p:nvPr>
            <p:ph type="body" sz="quarter" idx="13" hasCustomPrompt="1"/>
          </p:nvPr>
        </p:nvSpPr>
        <p:spPr>
          <a:xfrm>
            <a:off x="2053657" y="4633998"/>
            <a:ext cx="9144000" cy="1203325"/>
          </a:xfrm>
        </p:spPr>
        <p:txBody>
          <a:bodyPr>
            <a:normAutofit/>
          </a:bodyPr>
          <a:lstStyle>
            <a:lvl1pPr marL="0" indent="0">
              <a:buFontTx/>
              <a:buNone/>
              <a:defRPr sz="2000"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dirty="0"/>
              <a:t>Veranstaltung, Datum, Name </a:t>
            </a:r>
          </a:p>
        </p:txBody>
      </p:sp>
      <p:pic>
        <p:nvPicPr>
          <p:cNvPr id="10" name="Grafik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9778" y="5292677"/>
            <a:ext cx="1663908" cy="1733237"/>
          </a:xfrm>
          <a:prstGeom prst="rect">
            <a:avLst/>
          </a:prstGeom>
        </p:spPr>
      </p:pic>
    </p:spTree>
    <p:extLst>
      <p:ext uri="{BB962C8B-B14F-4D97-AF65-F5344CB8AC3E}">
        <p14:creationId xmlns:p14="http://schemas.microsoft.com/office/powerpoint/2010/main" val="34804921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742013"/>
            <a:ext cx="3932237" cy="1315387"/>
          </a:xfrm>
        </p:spPr>
        <p:txBody>
          <a:bodyPr anchor="b">
            <a:normAutofit/>
          </a:bodyPr>
          <a:lstStyle>
            <a:lvl1pPr>
              <a:defRPr sz="2800"/>
            </a:lvl1pPr>
          </a:lstStyle>
          <a:p>
            <a:r>
              <a:rPr lang="de-DE"/>
              <a:t>Titelmasterformat durch Klicken bearbeiten</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48706BAC-5A31-4888-BFDF-356B5E6D230F}" type="slidenum">
              <a:rPr lang="de-DE" smtClean="0"/>
              <a:t>‹Nr.›</a:t>
            </a:fld>
            <a:endParaRPr lang="de-DE"/>
          </a:p>
        </p:txBody>
      </p:sp>
    </p:spTree>
    <p:extLst>
      <p:ext uri="{BB962C8B-B14F-4D97-AF65-F5344CB8AC3E}">
        <p14:creationId xmlns:p14="http://schemas.microsoft.com/office/powerpoint/2010/main" val="820832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674557"/>
            <a:ext cx="3932237" cy="1382843"/>
          </a:xfrm>
        </p:spPr>
        <p:txBody>
          <a:bodyPr anchor="b">
            <a:normAutofit/>
          </a:bodyPr>
          <a:lstStyle>
            <a:lvl1pPr>
              <a:defRPr sz="2800"/>
            </a:lvl1pPr>
          </a:lstStyle>
          <a:p>
            <a:r>
              <a:rPr lang="de-DE"/>
              <a:t>Titelmasterformat durch Klicken bearbeiten</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48706BAC-5A31-4888-BFDF-356B5E6D230F}" type="slidenum">
              <a:rPr lang="de-DE" smtClean="0"/>
              <a:t>‹Nr.›</a:t>
            </a:fld>
            <a:endParaRPr lang="de-DE"/>
          </a:p>
        </p:txBody>
      </p:sp>
    </p:spTree>
    <p:extLst>
      <p:ext uri="{BB962C8B-B14F-4D97-AF65-F5344CB8AC3E}">
        <p14:creationId xmlns:p14="http://schemas.microsoft.com/office/powerpoint/2010/main" val="29061388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48706BAC-5A31-4888-BFDF-356B5E6D230F}" type="slidenum">
              <a:rPr lang="de-DE" smtClean="0"/>
              <a:t>‹Nr.›</a:t>
            </a:fld>
            <a:endParaRPr lang="de-DE"/>
          </a:p>
        </p:txBody>
      </p:sp>
    </p:spTree>
    <p:extLst>
      <p:ext uri="{BB962C8B-B14F-4D97-AF65-F5344CB8AC3E}">
        <p14:creationId xmlns:p14="http://schemas.microsoft.com/office/powerpoint/2010/main" val="29673027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de-DE"/>
              <a:t>Titelmasterformat durch Klicken bearbeiten</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48706BAC-5A31-4888-BFDF-356B5E6D230F}" type="slidenum">
              <a:rPr lang="de-DE" smtClean="0"/>
              <a:t>‹Nr.›</a:t>
            </a:fld>
            <a:endParaRPr lang="de-DE"/>
          </a:p>
        </p:txBody>
      </p:sp>
    </p:spTree>
    <p:extLst>
      <p:ext uri="{BB962C8B-B14F-4D97-AF65-F5344CB8AC3E}">
        <p14:creationId xmlns:p14="http://schemas.microsoft.com/office/powerpoint/2010/main" val="24600208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Startfolie">
    <p:spTree>
      <p:nvGrpSpPr>
        <p:cNvPr id="1" name=""/>
        <p:cNvGrpSpPr/>
        <p:nvPr/>
      </p:nvGrpSpPr>
      <p:grpSpPr>
        <a:xfrm>
          <a:off x="0" y="0"/>
          <a:ext cx="0" cy="0"/>
          <a:chOff x="0" y="0"/>
          <a:chExt cx="0" cy="0"/>
        </a:xfrm>
      </p:grpSpPr>
      <p:sp>
        <p:nvSpPr>
          <p:cNvPr id="7" name="Rectangle 7"/>
          <p:cNvSpPr>
            <a:spLocks noChangeArrowheads="1"/>
          </p:cNvSpPr>
          <p:nvPr userDrawn="1"/>
        </p:nvSpPr>
        <p:spPr bwMode="auto">
          <a:xfrm>
            <a:off x="379752" y="2673059"/>
            <a:ext cx="11812249" cy="4182256"/>
          </a:xfrm>
          <a:prstGeom prst="rect">
            <a:avLst/>
          </a:prstGeom>
          <a:solidFill>
            <a:srgbClr val="244894"/>
          </a:solidFill>
          <a:ln w="9525">
            <a:noFill/>
            <a:miter lim="800000"/>
            <a:headEnd/>
            <a:tailEnd/>
          </a:ln>
          <a:effectLst/>
        </p:spPr>
        <p:txBody>
          <a:bodyPr wrap="none" anchor="ctr"/>
          <a:lstStyle/>
          <a:p>
            <a:pPr algn="ctr" eaLnBrk="0" hangingPunct="0">
              <a:defRPr/>
            </a:pPr>
            <a:endParaRPr lang="de-DE" sz="3600" dirty="0">
              <a:solidFill>
                <a:srgbClr val="244894"/>
              </a:solidFill>
              <a:latin typeface="Times" charset="0"/>
            </a:endParaRPr>
          </a:p>
        </p:txBody>
      </p:sp>
      <p:sp>
        <p:nvSpPr>
          <p:cNvPr id="2" name="Title 1"/>
          <p:cNvSpPr>
            <a:spLocks noGrp="1"/>
          </p:cNvSpPr>
          <p:nvPr>
            <p:ph type="ctrTitle" hasCustomPrompt="1"/>
          </p:nvPr>
        </p:nvSpPr>
        <p:spPr>
          <a:xfrm>
            <a:off x="2053657" y="1701384"/>
            <a:ext cx="9144000" cy="952006"/>
          </a:xfrm>
        </p:spPr>
        <p:txBody>
          <a:bodyPr anchor="b">
            <a:normAutofit/>
          </a:bodyPr>
          <a:lstStyle>
            <a:lvl1pPr algn="l">
              <a:defRPr sz="3200" baseline="0"/>
            </a:lvl1pPr>
          </a:lstStyle>
          <a:p>
            <a:r>
              <a:rPr lang="de-DE" dirty="0"/>
              <a:t>Startfolie -Titel</a:t>
            </a:r>
            <a:endParaRPr lang="en-US" dirty="0"/>
          </a:p>
        </p:txBody>
      </p:sp>
      <p:sp>
        <p:nvSpPr>
          <p:cNvPr id="3" name="Subtitle 2"/>
          <p:cNvSpPr>
            <a:spLocks noGrp="1"/>
          </p:cNvSpPr>
          <p:nvPr>
            <p:ph type="subTitle" idx="1" hasCustomPrompt="1"/>
          </p:nvPr>
        </p:nvSpPr>
        <p:spPr>
          <a:xfrm>
            <a:off x="2053657" y="2825647"/>
            <a:ext cx="9144000" cy="1655762"/>
          </a:xfrm>
        </p:spPr>
        <p:txBody>
          <a:bodyPr/>
          <a:lstStyle>
            <a:lvl1pPr marL="0" indent="0" algn="l">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Untertitel</a:t>
            </a:r>
            <a:endParaRPr lang="en-US" dirty="0"/>
          </a:p>
        </p:txBody>
      </p:sp>
      <p:sp>
        <p:nvSpPr>
          <p:cNvPr id="6" name="Slide Number Placeholder 5"/>
          <p:cNvSpPr>
            <a:spLocks noGrp="1"/>
          </p:cNvSpPr>
          <p:nvPr>
            <p:ph type="sldNum" sz="quarter" idx="12"/>
          </p:nvPr>
        </p:nvSpPr>
        <p:spPr/>
        <p:txBody>
          <a:bodyPr/>
          <a:lstStyle>
            <a:lvl1pPr>
              <a:defRPr/>
            </a:lvl1pPr>
          </a:lstStyle>
          <a:p>
            <a:fld id="{386F1189-E83C-463A-875A-E3DA499EF91A}" type="slidenum">
              <a:rPr lang="de-DE" smtClean="0"/>
              <a:pPr/>
              <a:t>‹Nr.›</a:t>
            </a:fld>
            <a:endParaRPr lang="de-DE" dirty="0"/>
          </a:p>
        </p:txBody>
      </p:sp>
      <p:sp>
        <p:nvSpPr>
          <p:cNvPr id="21" name="Textplatzhalter 20"/>
          <p:cNvSpPr>
            <a:spLocks noGrp="1"/>
          </p:cNvSpPr>
          <p:nvPr>
            <p:ph type="body" sz="quarter" idx="13" hasCustomPrompt="1"/>
          </p:nvPr>
        </p:nvSpPr>
        <p:spPr>
          <a:xfrm>
            <a:off x="2053657" y="4633998"/>
            <a:ext cx="9144000" cy="1203325"/>
          </a:xfrm>
        </p:spPr>
        <p:txBody>
          <a:bodyPr>
            <a:normAutofit/>
          </a:bodyPr>
          <a:lstStyle>
            <a:lvl1pPr marL="0" indent="0">
              <a:buFontTx/>
              <a:buNone/>
              <a:defRPr sz="2000"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dirty="0"/>
              <a:t>Veranstaltung, Datum, Name </a:t>
            </a:r>
          </a:p>
        </p:txBody>
      </p:sp>
      <p:pic>
        <p:nvPicPr>
          <p:cNvPr id="4" name="Grafik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9864" y="5292678"/>
            <a:ext cx="2218544" cy="1733237"/>
          </a:xfrm>
          <a:prstGeom prst="rect">
            <a:avLst/>
          </a:prstGeom>
        </p:spPr>
      </p:pic>
    </p:spTree>
    <p:extLst>
      <p:ext uri="{BB962C8B-B14F-4D97-AF65-F5344CB8AC3E}">
        <p14:creationId xmlns:p14="http://schemas.microsoft.com/office/powerpoint/2010/main" val="37184693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Kapiteltrenner">
    <p:spTree>
      <p:nvGrpSpPr>
        <p:cNvPr id="1" name=""/>
        <p:cNvGrpSpPr/>
        <p:nvPr/>
      </p:nvGrpSpPr>
      <p:grpSpPr>
        <a:xfrm>
          <a:off x="0" y="0"/>
          <a:ext cx="0" cy="0"/>
          <a:chOff x="0" y="0"/>
          <a:chExt cx="0" cy="0"/>
        </a:xfrm>
      </p:grpSpPr>
      <p:sp>
        <p:nvSpPr>
          <p:cNvPr id="7" name="Rectangle 7"/>
          <p:cNvSpPr>
            <a:spLocks noChangeArrowheads="1"/>
          </p:cNvSpPr>
          <p:nvPr userDrawn="1"/>
        </p:nvSpPr>
        <p:spPr bwMode="auto">
          <a:xfrm>
            <a:off x="379752" y="2673059"/>
            <a:ext cx="11812249" cy="4182256"/>
          </a:xfrm>
          <a:prstGeom prst="rect">
            <a:avLst/>
          </a:prstGeom>
          <a:solidFill>
            <a:srgbClr val="244894"/>
          </a:solidFill>
          <a:ln w="9525">
            <a:noFill/>
            <a:miter lim="800000"/>
            <a:headEnd/>
            <a:tailEnd/>
          </a:ln>
          <a:effectLst/>
        </p:spPr>
        <p:txBody>
          <a:bodyPr wrap="none" anchor="ctr"/>
          <a:lstStyle/>
          <a:p>
            <a:pPr algn="ctr" eaLnBrk="0" hangingPunct="0">
              <a:defRPr/>
            </a:pPr>
            <a:endParaRPr lang="de-DE" sz="3600" dirty="0">
              <a:solidFill>
                <a:srgbClr val="244894"/>
              </a:solidFill>
              <a:latin typeface="Times" charset="0"/>
            </a:endParaRPr>
          </a:p>
        </p:txBody>
      </p:sp>
      <p:sp>
        <p:nvSpPr>
          <p:cNvPr id="2" name="Title 1"/>
          <p:cNvSpPr>
            <a:spLocks noGrp="1"/>
          </p:cNvSpPr>
          <p:nvPr>
            <p:ph type="ctrTitle" hasCustomPrompt="1"/>
          </p:nvPr>
        </p:nvSpPr>
        <p:spPr>
          <a:xfrm>
            <a:off x="834457" y="1701384"/>
            <a:ext cx="10363200" cy="952006"/>
          </a:xfrm>
        </p:spPr>
        <p:txBody>
          <a:bodyPr anchor="b">
            <a:normAutofit/>
          </a:bodyPr>
          <a:lstStyle>
            <a:lvl1pPr algn="l">
              <a:defRPr sz="3200"/>
            </a:lvl1pPr>
          </a:lstStyle>
          <a:p>
            <a:r>
              <a:rPr lang="de-DE" dirty="0"/>
              <a:t>Folie zur Kapiteltrennung</a:t>
            </a:r>
            <a:endParaRPr lang="en-US" dirty="0"/>
          </a:p>
        </p:txBody>
      </p:sp>
      <p:sp>
        <p:nvSpPr>
          <p:cNvPr id="3" name="Subtitle 2"/>
          <p:cNvSpPr>
            <a:spLocks noGrp="1"/>
          </p:cNvSpPr>
          <p:nvPr>
            <p:ph type="subTitle" idx="1"/>
          </p:nvPr>
        </p:nvSpPr>
        <p:spPr>
          <a:xfrm>
            <a:off x="834457" y="2825647"/>
            <a:ext cx="9144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Formatvorlage des Untertitelmasters durch Klicken bearbeiten</a:t>
            </a:r>
            <a:endParaRPr lang="en-US" dirty="0"/>
          </a:p>
        </p:txBody>
      </p:sp>
      <p:sp>
        <p:nvSpPr>
          <p:cNvPr id="6" name="Slide Number Placeholder 5"/>
          <p:cNvSpPr>
            <a:spLocks noGrp="1"/>
          </p:cNvSpPr>
          <p:nvPr>
            <p:ph type="sldNum" sz="quarter" idx="12"/>
          </p:nvPr>
        </p:nvSpPr>
        <p:spPr/>
        <p:txBody>
          <a:bodyPr/>
          <a:lstStyle/>
          <a:p>
            <a:fld id="{48706BAC-5A31-4888-BFDF-356B5E6D230F}" type="slidenum">
              <a:rPr lang="de-DE" smtClean="0"/>
              <a:t>‹Nr.›</a:t>
            </a:fld>
            <a:endParaRPr lang="de-DE" dirty="0"/>
          </a:p>
        </p:txBody>
      </p:sp>
    </p:spTree>
    <p:extLst>
      <p:ext uri="{BB962C8B-B14F-4D97-AF65-F5344CB8AC3E}">
        <p14:creationId xmlns:p14="http://schemas.microsoft.com/office/powerpoint/2010/main" val="42330397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Endfoli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4457" y="1701384"/>
            <a:ext cx="10363200" cy="952006"/>
          </a:xfrm>
        </p:spPr>
        <p:txBody>
          <a:bodyPr anchor="b">
            <a:normAutofit/>
          </a:bodyPr>
          <a:lstStyle>
            <a:lvl1pPr algn="l">
              <a:defRPr sz="3200"/>
            </a:lvl1pPr>
          </a:lstStyle>
          <a:p>
            <a:r>
              <a:rPr lang="de-DE" dirty="0" err="1"/>
              <a:t>Endfolie</a:t>
            </a:r>
            <a:endParaRPr lang="en-US" dirty="0"/>
          </a:p>
        </p:txBody>
      </p:sp>
      <p:sp>
        <p:nvSpPr>
          <p:cNvPr id="6" name="Slide Number Placeholder 5"/>
          <p:cNvSpPr>
            <a:spLocks noGrp="1"/>
          </p:cNvSpPr>
          <p:nvPr>
            <p:ph type="sldNum" sz="quarter" idx="12"/>
          </p:nvPr>
        </p:nvSpPr>
        <p:spPr/>
        <p:txBody>
          <a:bodyPr/>
          <a:lstStyle/>
          <a:p>
            <a:fld id="{48706BAC-5A31-4888-BFDF-356B5E6D230F}" type="slidenum">
              <a:rPr lang="de-DE" smtClean="0"/>
              <a:t>‹Nr.›</a:t>
            </a:fld>
            <a:endParaRPr lang="de-DE" dirty="0"/>
          </a:p>
        </p:txBody>
      </p:sp>
      <p:pic>
        <p:nvPicPr>
          <p:cNvPr id="10" name="Grafik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7019" y="4715925"/>
            <a:ext cx="2718043" cy="2123470"/>
          </a:xfrm>
          <a:prstGeom prst="rect">
            <a:avLst/>
          </a:prstGeom>
        </p:spPr>
      </p:pic>
      <p:pic>
        <p:nvPicPr>
          <p:cNvPr id="11" name="Grafik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22706" y="5186598"/>
            <a:ext cx="2219692" cy="1244845"/>
          </a:xfrm>
          <a:prstGeom prst="rect">
            <a:avLst/>
          </a:prstGeom>
        </p:spPr>
      </p:pic>
      <p:sp>
        <p:nvSpPr>
          <p:cNvPr id="13" name="Textplatzhalter 12"/>
          <p:cNvSpPr>
            <a:spLocks noGrp="1"/>
          </p:cNvSpPr>
          <p:nvPr>
            <p:ph type="body" sz="quarter" idx="13" hasCustomPrompt="1"/>
          </p:nvPr>
        </p:nvSpPr>
        <p:spPr>
          <a:xfrm>
            <a:off x="6268720" y="3497580"/>
            <a:ext cx="5567680" cy="2690495"/>
          </a:xfrm>
        </p:spPr>
        <p:txBody>
          <a:bodyPr>
            <a:normAutofit/>
          </a:bodyPr>
          <a:lstStyle>
            <a:lvl1pPr marL="0" indent="0" algn="r">
              <a:buFontTx/>
              <a:buNone/>
              <a:defRPr sz="2000" baseline="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dirty="0"/>
              <a:t>Vorname Nachname, FZK, Adresse, Telefonnummer, Email </a:t>
            </a:r>
          </a:p>
        </p:txBody>
      </p:sp>
    </p:spTree>
    <p:extLst>
      <p:ext uri="{BB962C8B-B14F-4D97-AF65-F5344CB8AC3E}">
        <p14:creationId xmlns:p14="http://schemas.microsoft.com/office/powerpoint/2010/main" val="3818542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Kapiteltrenner">
    <p:spTree>
      <p:nvGrpSpPr>
        <p:cNvPr id="1" name=""/>
        <p:cNvGrpSpPr/>
        <p:nvPr/>
      </p:nvGrpSpPr>
      <p:grpSpPr>
        <a:xfrm>
          <a:off x="0" y="0"/>
          <a:ext cx="0" cy="0"/>
          <a:chOff x="0" y="0"/>
          <a:chExt cx="0" cy="0"/>
        </a:xfrm>
      </p:grpSpPr>
      <p:sp>
        <p:nvSpPr>
          <p:cNvPr id="7" name="Rectangle 7"/>
          <p:cNvSpPr>
            <a:spLocks noChangeArrowheads="1"/>
          </p:cNvSpPr>
          <p:nvPr/>
        </p:nvSpPr>
        <p:spPr bwMode="auto">
          <a:xfrm>
            <a:off x="379752" y="2673059"/>
            <a:ext cx="11812249" cy="4182256"/>
          </a:xfrm>
          <a:prstGeom prst="rect">
            <a:avLst/>
          </a:prstGeom>
          <a:solidFill>
            <a:srgbClr val="244894"/>
          </a:solidFill>
          <a:ln w="9525">
            <a:noFill/>
            <a:miter lim="800000"/>
            <a:headEnd/>
            <a:tailEnd/>
          </a:ln>
          <a:effectLst/>
        </p:spPr>
        <p:txBody>
          <a:bodyPr wrap="none" anchor="ctr"/>
          <a:lstStyle/>
          <a:p>
            <a:pPr algn="ctr" eaLnBrk="0" hangingPunct="0">
              <a:defRPr/>
            </a:pPr>
            <a:endParaRPr lang="de-DE" sz="3600" dirty="0">
              <a:solidFill>
                <a:srgbClr val="244894"/>
              </a:solidFill>
              <a:latin typeface="Times" charset="0"/>
            </a:endParaRPr>
          </a:p>
        </p:txBody>
      </p:sp>
      <p:sp>
        <p:nvSpPr>
          <p:cNvPr id="2" name="Title 1"/>
          <p:cNvSpPr>
            <a:spLocks noGrp="1"/>
          </p:cNvSpPr>
          <p:nvPr>
            <p:ph type="ctrTitle" hasCustomPrompt="1"/>
          </p:nvPr>
        </p:nvSpPr>
        <p:spPr>
          <a:xfrm>
            <a:off x="834457" y="1701384"/>
            <a:ext cx="10363200" cy="952006"/>
          </a:xfrm>
        </p:spPr>
        <p:txBody>
          <a:bodyPr anchor="b">
            <a:normAutofit/>
          </a:bodyPr>
          <a:lstStyle>
            <a:lvl1pPr algn="l">
              <a:defRPr sz="3200"/>
            </a:lvl1pPr>
          </a:lstStyle>
          <a:p>
            <a:r>
              <a:rPr lang="de-DE" dirty="0"/>
              <a:t>Folie zur Kapiteltrennung</a:t>
            </a:r>
            <a:endParaRPr lang="en-US" dirty="0"/>
          </a:p>
        </p:txBody>
      </p:sp>
      <p:sp>
        <p:nvSpPr>
          <p:cNvPr id="3" name="Subtitle 2"/>
          <p:cNvSpPr>
            <a:spLocks noGrp="1"/>
          </p:cNvSpPr>
          <p:nvPr>
            <p:ph type="subTitle" idx="1"/>
          </p:nvPr>
        </p:nvSpPr>
        <p:spPr>
          <a:xfrm>
            <a:off x="834457" y="2825647"/>
            <a:ext cx="9144000"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sp>
        <p:nvSpPr>
          <p:cNvPr id="6" name="Slide Number Placeholder 5"/>
          <p:cNvSpPr>
            <a:spLocks noGrp="1"/>
          </p:cNvSpPr>
          <p:nvPr>
            <p:ph type="sldNum" sz="quarter" idx="12"/>
          </p:nvPr>
        </p:nvSpPr>
        <p:spPr/>
        <p:txBody>
          <a:bodyPr/>
          <a:lstStyle/>
          <a:p>
            <a:fld id="{48706BAC-5A31-4888-BFDF-356B5E6D230F}" type="slidenum">
              <a:rPr lang="de-DE" smtClean="0"/>
              <a:t>‹Nr.›</a:t>
            </a:fld>
            <a:endParaRPr lang="de-DE" dirty="0"/>
          </a:p>
        </p:txBody>
      </p:sp>
    </p:spTree>
    <p:extLst>
      <p:ext uri="{BB962C8B-B14F-4D97-AF65-F5344CB8AC3E}">
        <p14:creationId xmlns:p14="http://schemas.microsoft.com/office/powerpoint/2010/main" val="480600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Endfoli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4457" y="1701384"/>
            <a:ext cx="10363200" cy="952006"/>
          </a:xfrm>
        </p:spPr>
        <p:txBody>
          <a:bodyPr anchor="b">
            <a:normAutofit/>
          </a:bodyPr>
          <a:lstStyle>
            <a:lvl1pPr algn="l">
              <a:defRPr sz="3200"/>
            </a:lvl1pPr>
          </a:lstStyle>
          <a:p>
            <a:r>
              <a:rPr lang="de-DE" dirty="0" err="1"/>
              <a:t>Endfolie</a:t>
            </a:r>
            <a:endParaRPr lang="en-US" dirty="0"/>
          </a:p>
        </p:txBody>
      </p:sp>
      <p:sp>
        <p:nvSpPr>
          <p:cNvPr id="6" name="Slide Number Placeholder 5"/>
          <p:cNvSpPr>
            <a:spLocks noGrp="1"/>
          </p:cNvSpPr>
          <p:nvPr>
            <p:ph type="sldNum" sz="quarter" idx="12"/>
          </p:nvPr>
        </p:nvSpPr>
        <p:spPr/>
        <p:txBody>
          <a:bodyPr/>
          <a:lstStyle/>
          <a:p>
            <a:fld id="{48706BAC-5A31-4888-BFDF-356B5E6D230F}" type="slidenum">
              <a:rPr lang="de-DE" smtClean="0"/>
              <a:t>‹Nr.›</a:t>
            </a:fld>
            <a:endParaRPr lang="de-DE" dirty="0"/>
          </a:p>
        </p:txBody>
      </p:sp>
      <p:sp>
        <p:nvSpPr>
          <p:cNvPr id="13" name="Textplatzhalter 12"/>
          <p:cNvSpPr>
            <a:spLocks noGrp="1"/>
          </p:cNvSpPr>
          <p:nvPr>
            <p:ph type="body" sz="quarter" idx="13" hasCustomPrompt="1"/>
          </p:nvPr>
        </p:nvSpPr>
        <p:spPr>
          <a:xfrm>
            <a:off x="6268720" y="3497580"/>
            <a:ext cx="5567680" cy="2690495"/>
          </a:xfrm>
        </p:spPr>
        <p:txBody>
          <a:bodyPr>
            <a:normAutofit/>
          </a:bodyPr>
          <a:lstStyle>
            <a:lvl1pPr marL="0" indent="0" algn="r">
              <a:buFontTx/>
              <a:buNone/>
              <a:defRPr sz="2000" baseline="0">
                <a:solidFill>
                  <a:schemeClr val="tx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e-DE" dirty="0"/>
              <a:t>Vorname Nachname, FZK, Adresse, Telefonnummer, Email </a:t>
            </a:r>
          </a:p>
        </p:txBody>
      </p:sp>
      <p:pic>
        <p:nvPicPr>
          <p:cNvPr id="14" name="Grafik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2764" y="4715925"/>
            <a:ext cx="2038532" cy="2123470"/>
          </a:xfrm>
          <a:prstGeom prst="rect">
            <a:avLst/>
          </a:prstGeom>
        </p:spPr>
      </p:pic>
      <p:pic>
        <p:nvPicPr>
          <p:cNvPr id="15" name="Grafik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7029" y="5186597"/>
            <a:ext cx="1664769" cy="1244845"/>
          </a:xfrm>
          <a:prstGeom prst="rect">
            <a:avLst/>
          </a:prstGeom>
        </p:spPr>
      </p:pic>
    </p:spTree>
    <p:extLst>
      <p:ext uri="{BB962C8B-B14F-4D97-AF65-F5344CB8AC3E}">
        <p14:creationId xmlns:p14="http://schemas.microsoft.com/office/powerpoint/2010/main" val="311013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48706BAC-5A31-4888-BFDF-356B5E6D230F}" type="slidenum">
              <a:rPr lang="de-DE" smtClean="0"/>
              <a:t>‹Nr.›</a:t>
            </a:fld>
            <a:endParaRPr lang="de-DE"/>
          </a:p>
        </p:txBody>
      </p:sp>
    </p:spTree>
    <p:extLst>
      <p:ext uri="{BB962C8B-B14F-4D97-AF65-F5344CB8AC3E}">
        <p14:creationId xmlns:p14="http://schemas.microsoft.com/office/powerpoint/2010/main" val="3366683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1363245"/>
          </a:xfrm>
        </p:spPr>
        <p:txBody>
          <a:bodyPr anchor="b">
            <a:normAutofit/>
          </a:bodyPr>
          <a:lstStyle>
            <a:lvl1pPr>
              <a:defRPr sz="4400"/>
            </a:lvl1pPr>
          </a:lstStyle>
          <a:p>
            <a:r>
              <a:rPr lang="de-DE"/>
              <a:t>Titelmasterformat durch Klicken bearbeiten</a:t>
            </a:r>
            <a:endParaRPr lang="en-US" dirty="0"/>
          </a:p>
        </p:txBody>
      </p:sp>
      <p:sp>
        <p:nvSpPr>
          <p:cNvPr id="3" name="Text Placeholder 2"/>
          <p:cNvSpPr>
            <a:spLocks noGrp="1"/>
          </p:cNvSpPr>
          <p:nvPr>
            <p:ph type="body" idx="1"/>
          </p:nvPr>
        </p:nvSpPr>
        <p:spPr>
          <a:xfrm>
            <a:off x="831851" y="321786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48706BAC-5A31-4888-BFDF-356B5E6D230F}" type="slidenum">
              <a:rPr lang="de-DE" smtClean="0"/>
              <a:t>‹Nr.›</a:t>
            </a:fld>
            <a:endParaRPr lang="de-DE"/>
          </a:p>
        </p:txBody>
      </p:sp>
    </p:spTree>
    <p:extLst>
      <p:ext uri="{BB962C8B-B14F-4D97-AF65-F5344CB8AC3E}">
        <p14:creationId xmlns:p14="http://schemas.microsoft.com/office/powerpoint/2010/main" val="1349877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a:xfrm>
            <a:off x="838200" y="6356352"/>
            <a:ext cx="2743200" cy="365125"/>
          </a:xfrm>
          <a:prstGeom prst="rect">
            <a:avLst/>
          </a:prstGeom>
        </p:spPr>
        <p:txBody>
          <a:bodyPr/>
          <a:lstStyle/>
          <a:p>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48706BAC-5A31-4888-BFDF-356B5E6D230F}" type="slidenum">
              <a:rPr lang="de-DE" smtClean="0"/>
              <a:t>‹Nr.›</a:t>
            </a:fld>
            <a:endParaRPr lang="de-DE"/>
          </a:p>
        </p:txBody>
      </p:sp>
    </p:spTree>
    <p:extLst>
      <p:ext uri="{BB962C8B-B14F-4D97-AF65-F5344CB8AC3E}">
        <p14:creationId xmlns:p14="http://schemas.microsoft.com/office/powerpoint/2010/main" val="466839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839788" y="652073"/>
            <a:ext cx="10515600" cy="1038617"/>
          </a:xfrm>
        </p:spPr>
        <p:txBody>
          <a:bodyPr/>
          <a:lstStyle/>
          <a:p>
            <a:r>
              <a:rPr lang="de-DE"/>
              <a:t>Titelmasterformat durch Klicken bearbeiten</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Content Placeholder 3"/>
          <p:cNvSpPr>
            <a:spLocks noGrp="1"/>
          </p:cNvSpPr>
          <p:nvPr>
            <p:ph sz="half" idx="2"/>
          </p:nvPr>
        </p:nvSpPr>
        <p:spPr>
          <a:xfrm>
            <a:off x="839789"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Content Placeholder 5"/>
          <p:cNvSpPr>
            <a:spLocks noGrp="1"/>
          </p:cNvSpPr>
          <p:nvPr>
            <p:ph sz="quarter" idx="4"/>
          </p:nvPr>
        </p:nvSpPr>
        <p:spPr>
          <a:xfrm>
            <a:off x="6172201"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a:xfrm>
            <a:off x="838200" y="6356352"/>
            <a:ext cx="2743200" cy="365125"/>
          </a:xfrm>
          <a:prstGeom prst="rect">
            <a:avLst/>
          </a:prstGeom>
        </p:spPr>
        <p:txBody>
          <a:bodyPr/>
          <a:lstStyle/>
          <a:p>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48706BAC-5A31-4888-BFDF-356B5E6D230F}" type="slidenum">
              <a:rPr lang="de-DE" smtClean="0"/>
              <a:t>‹Nr.›</a:t>
            </a:fld>
            <a:endParaRPr lang="de-DE"/>
          </a:p>
        </p:txBody>
      </p:sp>
    </p:spTree>
    <p:extLst>
      <p:ext uri="{BB962C8B-B14F-4D97-AF65-F5344CB8AC3E}">
        <p14:creationId xmlns:p14="http://schemas.microsoft.com/office/powerpoint/2010/main" val="3871823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48706BAC-5A31-4888-BFDF-356B5E6D230F}" type="slidenum">
              <a:rPr lang="de-DE" smtClean="0"/>
              <a:t>‹Nr.›</a:t>
            </a:fld>
            <a:endParaRPr lang="de-DE"/>
          </a:p>
        </p:txBody>
      </p:sp>
    </p:spTree>
    <p:extLst>
      <p:ext uri="{BB962C8B-B14F-4D97-AF65-F5344CB8AC3E}">
        <p14:creationId xmlns:p14="http://schemas.microsoft.com/office/powerpoint/2010/main" val="2718569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48706BAC-5A31-4888-BFDF-356B5E6D230F}" type="slidenum">
              <a:rPr lang="de-DE" smtClean="0"/>
              <a:t>‹Nr.›</a:t>
            </a:fld>
            <a:endParaRPr lang="de-DE"/>
          </a:p>
        </p:txBody>
      </p:sp>
    </p:spTree>
    <p:extLst>
      <p:ext uri="{BB962C8B-B14F-4D97-AF65-F5344CB8AC3E}">
        <p14:creationId xmlns:p14="http://schemas.microsoft.com/office/powerpoint/2010/main" val="18945933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752477"/>
            <a:ext cx="10515600" cy="938213"/>
          </a:xfrm>
          <a:prstGeom prst="rect">
            <a:avLst/>
          </a:prstGeom>
        </p:spPr>
        <p:txBody>
          <a:bodyPr vert="horz" lIns="91440" tIns="45720" rIns="91440" bIns="45720" rtlCol="0" anchor="ctr">
            <a:normAutofit/>
          </a:bodyPr>
          <a:lstStyle/>
          <a:p>
            <a:r>
              <a:rPr lang="de-DE" dirty="0"/>
              <a:t>Titelmasterformat durch Klicken bearbeiten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706BAC-5A31-4888-BFDF-356B5E6D230F}" type="slidenum">
              <a:rPr lang="de-DE" smtClean="0"/>
              <a:t>‹Nr.›</a:t>
            </a:fld>
            <a:endParaRPr lang="de-DE" dirty="0"/>
          </a:p>
        </p:txBody>
      </p:sp>
      <p:sp>
        <p:nvSpPr>
          <p:cNvPr id="15" name="Text Box 6"/>
          <p:cNvSpPr txBox="1">
            <a:spLocks noChangeArrowheads="1"/>
          </p:cNvSpPr>
          <p:nvPr/>
        </p:nvSpPr>
        <p:spPr bwMode="auto">
          <a:xfrm>
            <a:off x="711200" y="296864"/>
            <a:ext cx="4725974" cy="276999"/>
          </a:xfrm>
          <a:prstGeom prst="rect">
            <a:avLst/>
          </a:prstGeom>
          <a:noFill/>
          <a:ln w="9525">
            <a:noFill/>
            <a:miter lim="800000"/>
            <a:headEnd/>
            <a:tailEnd/>
          </a:ln>
          <a:effectLst/>
        </p:spPr>
        <p:txBody>
          <a:bodyPr wrap="none">
            <a:spAutoFit/>
          </a:bodyPr>
          <a:lstStyle/>
          <a:p>
            <a:pPr eaLnBrk="0" hangingPunct="0">
              <a:defRPr/>
            </a:pPr>
            <a:r>
              <a:rPr lang="de-DE" sz="1200" b="1" dirty="0">
                <a:solidFill>
                  <a:srgbClr val="244894"/>
                </a:solidFill>
                <a:latin typeface="Arial" charset="0"/>
              </a:rPr>
              <a:t>Hessisches Landesamt für Naturschutz, Umwelt und Geologie</a:t>
            </a:r>
          </a:p>
        </p:txBody>
      </p:sp>
      <p:pic>
        <p:nvPicPr>
          <p:cNvPr id="12" name="Picture 4" descr="Streifen"/>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0" y="373063"/>
            <a:ext cx="290513"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HM_RGB"/>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11085985" y="377825"/>
            <a:ext cx="6381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228652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688" r:id="rId14"/>
    <p:sldLayoutId id="2147483689" r:id="rId15"/>
    <p:sldLayoutId id="2147483690" r:id="rId16"/>
  </p:sldLayoutIdLst>
  <p:hf hdr="0" ftr="0" dt="0"/>
  <p:txStyles>
    <p:titleStyle>
      <a:lvl1pPr algn="l" defTabSz="914400" rtl="0" eaLnBrk="1" latinLnBrk="0" hangingPunct="1">
        <a:lnSpc>
          <a:spcPct val="90000"/>
        </a:lnSpc>
        <a:spcBef>
          <a:spcPct val="0"/>
        </a:spcBef>
        <a:buNone/>
        <a:defRPr sz="3200" kern="1200">
          <a:solidFill>
            <a:srgbClr val="004896"/>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umwelt.hessen.de/sites/umwelt.hessen.de/files/2021-09/vorsorgender_bodenschutz_wissen_fuer_die_praxis.pdf" TargetMode="External"/><Relationship Id="rId1" Type="http://schemas.openxmlformats.org/officeDocument/2006/relationships/slideLayout" Target="../slideLayouts/slideLayout4.xml"/><Relationship Id="rId4" Type="http://schemas.openxmlformats.org/officeDocument/2006/relationships/hyperlink" Target="https://www.labo-deutschland.de/documents/LABO_Positionspapier_Boden_und_Klimawandel_090610_aa8_bf5.pdf"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hyperlink" Target="https://www.hlnug.de/themen/klimawandel-und-anpassung/staedte-und-kommunen" TargetMode="Externa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22.jpg"/><Relationship Id="rId4" Type="http://schemas.openxmlformats.org/officeDocument/2006/relationships/image" Target="../media/image21.jp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25.tiff"/><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hyperlink" Target="https://twitter.com/hlnug_hessen" TargetMode="External"/><Relationship Id="rId2" Type="http://schemas.openxmlformats.org/officeDocument/2006/relationships/hyperlink" Target="mailto:Michaela.Stecking@hlnug.hessen.de"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de-DE" dirty="0"/>
              <a:t>Fließpfadkarte für </a:t>
            </a:r>
            <a:r>
              <a:rPr lang="de-DE" dirty="0" err="1"/>
              <a:t>Niedernhausen</a:t>
            </a:r>
            <a:endParaRPr lang="de-DE" dirty="0"/>
          </a:p>
        </p:txBody>
      </p:sp>
      <p:sp>
        <p:nvSpPr>
          <p:cNvPr id="3" name="Untertitel 2"/>
          <p:cNvSpPr>
            <a:spLocks noGrp="1"/>
          </p:cNvSpPr>
          <p:nvPr>
            <p:ph type="subTitle" idx="1"/>
          </p:nvPr>
        </p:nvSpPr>
        <p:spPr/>
        <p:txBody>
          <a:bodyPr/>
          <a:lstStyle/>
          <a:p>
            <a:endParaRPr lang="de-DE" dirty="0"/>
          </a:p>
        </p:txBody>
      </p:sp>
      <p:sp>
        <p:nvSpPr>
          <p:cNvPr id="4" name="Foliennummernplatzhalter 3"/>
          <p:cNvSpPr>
            <a:spLocks noGrp="1"/>
          </p:cNvSpPr>
          <p:nvPr>
            <p:ph type="sldNum" sz="quarter" idx="12"/>
          </p:nvPr>
        </p:nvSpPr>
        <p:spPr/>
        <p:txBody>
          <a:bodyPr/>
          <a:lstStyle/>
          <a:p>
            <a:fld id="{386F1189-E83C-463A-875A-E3DA499EF91A}" type="slidenum">
              <a:rPr lang="de-DE" smtClean="0"/>
              <a:pPr/>
              <a:t>1</a:t>
            </a:fld>
            <a:endParaRPr lang="de-DE" dirty="0"/>
          </a:p>
        </p:txBody>
      </p:sp>
      <p:sp>
        <p:nvSpPr>
          <p:cNvPr id="5" name="Textplatzhalter 4"/>
          <p:cNvSpPr>
            <a:spLocks noGrp="1"/>
          </p:cNvSpPr>
          <p:nvPr>
            <p:ph type="body" sz="quarter" idx="13"/>
          </p:nvPr>
        </p:nvSpPr>
        <p:spPr/>
        <p:txBody>
          <a:bodyPr/>
          <a:lstStyle/>
          <a:p>
            <a:r>
              <a:rPr lang="de-DE" dirty="0"/>
              <a:t>29.11.2021</a:t>
            </a:r>
          </a:p>
          <a:p>
            <a:r>
              <a:rPr lang="de-DE" dirty="0"/>
              <a:t>Dr. Heike Hübener</a:t>
            </a:r>
          </a:p>
        </p:txBody>
      </p:sp>
    </p:spTree>
    <p:extLst>
      <p:ext uri="{BB962C8B-B14F-4D97-AF65-F5344CB8AC3E}">
        <p14:creationId xmlns:p14="http://schemas.microsoft.com/office/powerpoint/2010/main" val="6734491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p:cNvPicPr>
            <a:picLocks noChangeAspect="1"/>
          </p:cNvPicPr>
          <p:nvPr/>
        </p:nvPicPr>
        <p:blipFill>
          <a:blip r:embed="rId2"/>
          <a:stretch>
            <a:fillRect/>
          </a:stretch>
        </p:blipFill>
        <p:spPr>
          <a:xfrm>
            <a:off x="4969292" y="956400"/>
            <a:ext cx="6905625" cy="5467350"/>
          </a:xfrm>
          <a:prstGeom prst="rect">
            <a:avLst/>
          </a:prstGeom>
        </p:spPr>
      </p:pic>
      <p:sp>
        <p:nvSpPr>
          <p:cNvPr id="2" name="Titel 1"/>
          <p:cNvSpPr>
            <a:spLocks noGrp="1"/>
          </p:cNvSpPr>
          <p:nvPr>
            <p:ph type="title"/>
          </p:nvPr>
        </p:nvSpPr>
        <p:spPr>
          <a:xfrm>
            <a:off x="838201" y="752477"/>
            <a:ext cx="3733799" cy="1389144"/>
          </a:xfrm>
        </p:spPr>
        <p:txBody>
          <a:bodyPr>
            <a:normAutofit fontScale="90000"/>
          </a:bodyPr>
          <a:lstStyle/>
          <a:p>
            <a:r>
              <a:rPr lang="de-DE" dirty="0"/>
              <a:t>Ausschnitt Fließpfadkarte </a:t>
            </a:r>
            <a:r>
              <a:rPr lang="de-DE" dirty="0" err="1"/>
              <a:t>Niedernhausen</a:t>
            </a:r>
            <a:endParaRPr lang="de-DE" dirty="0"/>
          </a:p>
        </p:txBody>
      </p:sp>
      <p:sp>
        <p:nvSpPr>
          <p:cNvPr id="4" name="Foliennummernplatzhalter 3"/>
          <p:cNvSpPr>
            <a:spLocks noGrp="1"/>
          </p:cNvSpPr>
          <p:nvPr>
            <p:ph type="sldNum" sz="quarter" idx="12"/>
          </p:nvPr>
        </p:nvSpPr>
        <p:spPr/>
        <p:txBody>
          <a:bodyPr/>
          <a:lstStyle/>
          <a:p>
            <a:fld id="{48706BAC-5A31-4888-BFDF-356B5E6D230F}" type="slidenum">
              <a:rPr lang="de-DE" smtClean="0"/>
              <a:t>10</a:t>
            </a:fld>
            <a:endParaRPr lang="de-DE"/>
          </a:p>
        </p:txBody>
      </p:sp>
      <p:sp>
        <p:nvSpPr>
          <p:cNvPr id="8" name="Textfeld 7"/>
          <p:cNvSpPr txBox="1"/>
          <p:nvPr/>
        </p:nvSpPr>
        <p:spPr>
          <a:xfrm>
            <a:off x="681791" y="2556841"/>
            <a:ext cx="3737809" cy="1323439"/>
          </a:xfrm>
          <a:prstGeom prst="rect">
            <a:avLst/>
          </a:prstGeom>
          <a:noFill/>
          <a:ln>
            <a:solidFill>
              <a:schemeClr val="accent1"/>
            </a:solidFill>
          </a:ln>
        </p:spPr>
        <p:txBody>
          <a:bodyPr wrap="square" rtlCol="0">
            <a:spAutoFit/>
          </a:bodyPr>
          <a:lstStyle/>
          <a:p>
            <a:r>
              <a:rPr lang="de-DE" sz="2000" dirty="0" err="1"/>
              <a:t>Daisbach</a:t>
            </a:r>
            <a:r>
              <a:rPr lang="de-DE" sz="2000" dirty="0"/>
              <a:t>:</a:t>
            </a:r>
          </a:p>
          <a:p>
            <a:r>
              <a:rPr lang="de-DE" sz="2000" dirty="0"/>
              <a:t>Im Kreuzungsbereich Idsteiner, Wiesbadener, Frankfurter und Feldbergstraße verrohrt?</a:t>
            </a:r>
          </a:p>
        </p:txBody>
      </p:sp>
      <p:cxnSp>
        <p:nvCxnSpPr>
          <p:cNvPr id="12" name="Gerade Verbindung mit Pfeil 11"/>
          <p:cNvCxnSpPr/>
          <p:nvPr/>
        </p:nvCxnSpPr>
        <p:spPr>
          <a:xfrm flipV="1">
            <a:off x="4432485" y="3128211"/>
            <a:ext cx="2634062" cy="10451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3" name="Ellipse 12"/>
          <p:cNvSpPr/>
          <p:nvPr/>
        </p:nvSpPr>
        <p:spPr>
          <a:xfrm rot="18982571">
            <a:off x="7456386" y="1219318"/>
            <a:ext cx="1470736" cy="4309280"/>
          </a:xfrm>
          <a:prstGeom prst="ellipse">
            <a:avLst/>
          </a:prstGeom>
          <a:noFill/>
          <a:ln w="19050">
            <a:solidFill>
              <a:srgbClr val="0048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262949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p:cNvPicPr>
            <a:picLocks noChangeAspect="1"/>
          </p:cNvPicPr>
          <p:nvPr/>
        </p:nvPicPr>
        <p:blipFill rotWithShape="1">
          <a:blip r:embed="rId2"/>
          <a:srcRect b="2026"/>
          <a:stretch/>
        </p:blipFill>
        <p:spPr>
          <a:xfrm>
            <a:off x="4667571" y="527888"/>
            <a:ext cx="6686229" cy="5977186"/>
          </a:xfrm>
          <a:prstGeom prst="rect">
            <a:avLst/>
          </a:prstGeom>
        </p:spPr>
      </p:pic>
      <p:sp>
        <p:nvSpPr>
          <p:cNvPr id="2" name="Titel 1"/>
          <p:cNvSpPr>
            <a:spLocks noGrp="1"/>
          </p:cNvSpPr>
          <p:nvPr>
            <p:ph type="title"/>
          </p:nvPr>
        </p:nvSpPr>
        <p:spPr>
          <a:xfrm>
            <a:off x="838200" y="752477"/>
            <a:ext cx="4271211" cy="1557546"/>
          </a:xfrm>
        </p:spPr>
        <p:txBody>
          <a:bodyPr>
            <a:normAutofit fontScale="90000"/>
          </a:bodyPr>
          <a:lstStyle/>
          <a:p>
            <a:r>
              <a:rPr lang="de-DE" dirty="0"/>
              <a:t>Ausschnitt Fließpfadkarte </a:t>
            </a:r>
            <a:r>
              <a:rPr lang="de-DE" dirty="0" err="1"/>
              <a:t>Niederseelbach</a:t>
            </a:r>
            <a:r>
              <a:rPr lang="de-DE" dirty="0"/>
              <a:t>, </a:t>
            </a:r>
            <a:r>
              <a:rPr lang="de-DE" dirty="0" err="1"/>
              <a:t>Oberseelbach</a:t>
            </a:r>
            <a:endParaRPr lang="de-DE" dirty="0"/>
          </a:p>
        </p:txBody>
      </p:sp>
      <p:sp>
        <p:nvSpPr>
          <p:cNvPr id="4" name="Foliennummernplatzhalter 3"/>
          <p:cNvSpPr>
            <a:spLocks noGrp="1"/>
          </p:cNvSpPr>
          <p:nvPr>
            <p:ph type="sldNum" sz="quarter" idx="12"/>
          </p:nvPr>
        </p:nvSpPr>
        <p:spPr/>
        <p:txBody>
          <a:bodyPr/>
          <a:lstStyle/>
          <a:p>
            <a:fld id="{48706BAC-5A31-4888-BFDF-356B5E6D230F}" type="slidenum">
              <a:rPr lang="de-DE" smtClean="0"/>
              <a:t>11</a:t>
            </a:fld>
            <a:endParaRPr lang="de-DE"/>
          </a:p>
        </p:txBody>
      </p:sp>
      <p:sp>
        <p:nvSpPr>
          <p:cNvPr id="6" name="Textfeld 5"/>
          <p:cNvSpPr txBox="1"/>
          <p:nvPr/>
        </p:nvSpPr>
        <p:spPr>
          <a:xfrm>
            <a:off x="1180937" y="3197879"/>
            <a:ext cx="3274462" cy="707886"/>
          </a:xfrm>
          <a:prstGeom prst="rect">
            <a:avLst/>
          </a:prstGeom>
          <a:noFill/>
          <a:ln>
            <a:solidFill>
              <a:schemeClr val="accent1"/>
            </a:solidFill>
          </a:ln>
        </p:spPr>
        <p:txBody>
          <a:bodyPr wrap="square" rtlCol="0">
            <a:spAutoFit/>
          </a:bodyPr>
          <a:lstStyle/>
          <a:p>
            <a:r>
              <a:rPr lang="de-DE" sz="2000" dirty="0"/>
              <a:t>Fließpfade auf Bahntrasse </a:t>
            </a:r>
            <a:r>
              <a:rPr lang="de-DE" sz="2000" dirty="0" err="1"/>
              <a:t>unplausibel</a:t>
            </a:r>
            <a:r>
              <a:rPr lang="de-DE" sz="2000" dirty="0"/>
              <a:t>!</a:t>
            </a:r>
          </a:p>
        </p:txBody>
      </p:sp>
      <p:sp>
        <p:nvSpPr>
          <p:cNvPr id="7" name="Ellipse 6"/>
          <p:cNvSpPr/>
          <p:nvPr/>
        </p:nvSpPr>
        <p:spPr>
          <a:xfrm rot="19059609">
            <a:off x="7927873" y="227819"/>
            <a:ext cx="1663408" cy="6813406"/>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9" name="Gerade Verbindung mit Pfeil 8"/>
          <p:cNvCxnSpPr>
            <a:stCxn id="6" idx="3"/>
          </p:cNvCxnSpPr>
          <p:nvPr/>
        </p:nvCxnSpPr>
        <p:spPr>
          <a:xfrm>
            <a:off x="4455399" y="3551822"/>
            <a:ext cx="3260854" cy="17796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4429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17"/>
          <p:cNvPicPr>
            <a:picLocks noChangeAspect="1"/>
          </p:cNvPicPr>
          <p:nvPr/>
        </p:nvPicPr>
        <p:blipFill rotWithShape="1">
          <a:blip r:embed="rId2"/>
          <a:srcRect b="5456"/>
          <a:stretch/>
        </p:blipFill>
        <p:spPr>
          <a:xfrm>
            <a:off x="3457073" y="1264278"/>
            <a:ext cx="7766133" cy="5481427"/>
          </a:xfrm>
          <a:prstGeom prst="rect">
            <a:avLst/>
          </a:prstGeom>
        </p:spPr>
      </p:pic>
      <p:sp>
        <p:nvSpPr>
          <p:cNvPr id="2" name="Titel 1"/>
          <p:cNvSpPr>
            <a:spLocks noGrp="1"/>
          </p:cNvSpPr>
          <p:nvPr>
            <p:ph type="title"/>
          </p:nvPr>
        </p:nvSpPr>
        <p:spPr>
          <a:xfrm>
            <a:off x="838201" y="752478"/>
            <a:ext cx="9717504" cy="675270"/>
          </a:xfrm>
        </p:spPr>
        <p:txBody>
          <a:bodyPr>
            <a:normAutofit fontScale="90000"/>
          </a:bodyPr>
          <a:lstStyle/>
          <a:p>
            <a:r>
              <a:rPr lang="de-DE" dirty="0"/>
              <a:t>Ausschnitt Fließpfadkarte </a:t>
            </a:r>
            <a:r>
              <a:rPr lang="de-DE" dirty="0" err="1"/>
              <a:t>Engenhahn</a:t>
            </a:r>
            <a:r>
              <a:rPr lang="de-DE" dirty="0"/>
              <a:t>, </a:t>
            </a:r>
            <a:r>
              <a:rPr lang="de-DE" dirty="0" err="1"/>
              <a:t>Niederseelbach</a:t>
            </a:r>
            <a:endParaRPr lang="de-DE" dirty="0"/>
          </a:p>
        </p:txBody>
      </p:sp>
      <p:sp>
        <p:nvSpPr>
          <p:cNvPr id="4" name="Foliennummernplatzhalter 3"/>
          <p:cNvSpPr>
            <a:spLocks noGrp="1"/>
          </p:cNvSpPr>
          <p:nvPr>
            <p:ph type="sldNum" sz="quarter" idx="12"/>
          </p:nvPr>
        </p:nvSpPr>
        <p:spPr/>
        <p:txBody>
          <a:bodyPr/>
          <a:lstStyle/>
          <a:p>
            <a:fld id="{48706BAC-5A31-4888-BFDF-356B5E6D230F}" type="slidenum">
              <a:rPr lang="de-DE" smtClean="0"/>
              <a:t>12</a:t>
            </a:fld>
            <a:endParaRPr lang="de-DE"/>
          </a:p>
        </p:txBody>
      </p:sp>
      <p:sp>
        <p:nvSpPr>
          <p:cNvPr id="7" name="Textfeld 6"/>
          <p:cNvSpPr txBox="1"/>
          <p:nvPr/>
        </p:nvSpPr>
        <p:spPr>
          <a:xfrm>
            <a:off x="450600" y="1955248"/>
            <a:ext cx="2713700" cy="1015663"/>
          </a:xfrm>
          <a:prstGeom prst="rect">
            <a:avLst/>
          </a:prstGeom>
          <a:noFill/>
          <a:ln>
            <a:solidFill>
              <a:schemeClr val="accent1"/>
            </a:solidFill>
          </a:ln>
        </p:spPr>
        <p:txBody>
          <a:bodyPr wrap="square" rtlCol="0">
            <a:spAutoFit/>
          </a:bodyPr>
          <a:lstStyle/>
          <a:p>
            <a:r>
              <a:rPr lang="de-DE" sz="2000" dirty="0"/>
              <a:t>Entwässerung und Durchlässe unter A 3 auf Plausibilität prüfen</a:t>
            </a:r>
          </a:p>
        </p:txBody>
      </p:sp>
      <p:sp>
        <p:nvSpPr>
          <p:cNvPr id="19" name="Ellipse 18"/>
          <p:cNvSpPr/>
          <p:nvPr/>
        </p:nvSpPr>
        <p:spPr>
          <a:xfrm>
            <a:off x="4563979" y="1772653"/>
            <a:ext cx="802105" cy="8582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Ellipse 19"/>
          <p:cNvSpPr/>
          <p:nvPr/>
        </p:nvSpPr>
        <p:spPr>
          <a:xfrm>
            <a:off x="7603945" y="3609463"/>
            <a:ext cx="802105" cy="8582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360276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752477"/>
            <a:ext cx="7880684" cy="843712"/>
          </a:xfrm>
        </p:spPr>
        <p:txBody>
          <a:bodyPr>
            <a:normAutofit/>
          </a:bodyPr>
          <a:lstStyle/>
          <a:p>
            <a:r>
              <a:rPr lang="de-DE" dirty="0"/>
              <a:t>Ausschnitt Fließpfadkarte </a:t>
            </a:r>
            <a:r>
              <a:rPr lang="de-DE" dirty="0" err="1"/>
              <a:t>Engenhahn</a:t>
            </a:r>
            <a:endParaRPr lang="de-DE" dirty="0"/>
          </a:p>
        </p:txBody>
      </p:sp>
      <p:sp>
        <p:nvSpPr>
          <p:cNvPr id="4" name="Foliennummernplatzhalter 3"/>
          <p:cNvSpPr>
            <a:spLocks noGrp="1"/>
          </p:cNvSpPr>
          <p:nvPr>
            <p:ph type="sldNum" sz="quarter" idx="12"/>
          </p:nvPr>
        </p:nvSpPr>
        <p:spPr/>
        <p:txBody>
          <a:bodyPr/>
          <a:lstStyle/>
          <a:p>
            <a:fld id="{48706BAC-5A31-4888-BFDF-356B5E6D230F}" type="slidenum">
              <a:rPr lang="de-DE" smtClean="0"/>
              <a:t>13</a:t>
            </a:fld>
            <a:endParaRPr lang="de-DE"/>
          </a:p>
        </p:txBody>
      </p:sp>
      <p:sp>
        <p:nvSpPr>
          <p:cNvPr id="6" name="Textfeld 5"/>
          <p:cNvSpPr txBox="1"/>
          <p:nvPr/>
        </p:nvSpPr>
        <p:spPr>
          <a:xfrm>
            <a:off x="625600" y="2668494"/>
            <a:ext cx="3007938" cy="1323439"/>
          </a:xfrm>
          <a:prstGeom prst="rect">
            <a:avLst/>
          </a:prstGeom>
          <a:noFill/>
          <a:ln>
            <a:solidFill>
              <a:schemeClr val="accent1"/>
            </a:solidFill>
          </a:ln>
        </p:spPr>
        <p:txBody>
          <a:bodyPr wrap="square" rtlCol="0">
            <a:spAutoFit/>
          </a:bodyPr>
          <a:lstStyle/>
          <a:p>
            <a:r>
              <a:rPr lang="de-DE" sz="2000" dirty="0"/>
              <a:t>Steile landwirtschaftliche Flächen oberhalb von Bebauung: potenziell gefährdet!</a:t>
            </a:r>
          </a:p>
        </p:txBody>
      </p:sp>
      <p:pic>
        <p:nvPicPr>
          <p:cNvPr id="12" name="Grafik 11"/>
          <p:cNvPicPr>
            <a:picLocks noChangeAspect="1"/>
          </p:cNvPicPr>
          <p:nvPr/>
        </p:nvPicPr>
        <p:blipFill>
          <a:blip r:embed="rId2"/>
          <a:stretch>
            <a:fillRect/>
          </a:stretch>
        </p:blipFill>
        <p:spPr>
          <a:xfrm>
            <a:off x="4920412" y="2046119"/>
            <a:ext cx="5774910" cy="3993733"/>
          </a:xfrm>
          <a:prstGeom prst="rect">
            <a:avLst/>
          </a:prstGeom>
        </p:spPr>
      </p:pic>
    </p:spTree>
    <p:extLst>
      <p:ext uri="{BB962C8B-B14F-4D97-AF65-F5344CB8AC3E}">
        <p14:creationId xmlns:p14="http://schemas.microsoft.com/office/powerpoint/2010/main" val="34912140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752477"/>
            <a:ext cx="5113421" cy="1324976"/>
          </a:xfrm>
        </p:spPr>
        <p:txBody>
          <a:bodyPr>
            <a:normAutofit/>
          </a:bodyPr>
          <a:lstStyle/>
          <a:p>
            <a:r>
              <a:rPr lang="de-DE" dirty="0"/>
              <a:t>Ausschnitt Fließpfadkarte </a:t>
            </a:r>
            <a:r>
              <a:rPr lang="de-DE" dirty="0" err="1"/>
              <a:t>Oberjosbach</a:t>
            </a:r>
            <a:endParaRPr lang="de-DE" dirty="0"/>
          </a:p>
        </p:txBody>
      </p:sp>
      <p:sp>
        <p:nvSpPr>
          <p:cNvPr id="4" name="Foliennummernplatzhalter 3"/>
          <p:cNvSpPr>
            <a:spLocks noGrp="1"/>
          </p:cNvSpPr>
          <p:nvPr>
            <p:ph type="sldNum" sz="quarter" idx="12"/>
          </p:nvPr>
        </p:nvSpPr>
        <p:spPr/>
        <p:txBody>
          <a:bodyPr/>
          <a:lstStyle/>
          <a:p>
            <a:fld id="{48706BAC-5A31-4888-BFDF-356B5E6D230F}" type="slidenum">
              <a:rPr lang="de-DE" smtClean="0"/>
              <a:t>14</a:t>
            </a:fld>
            <a:endParaRPr lang="de-DE"/>
          </a:p>
        </p:txBody>
      </p:sp>
      <p:sp>
        <p:nvSpPr>
          <p:cNvPr id="6" name="Textfeld 5"/>
          <p:cNvSpPr txBox="1"/>
          <p:nvPr/>
        </p:nvSpPr>
        <p:spPr>
          <a:xfrm>
            <a:off x="1180937" y="3197879"/>
            <a:ext cx="3274462" cy="707886"/>
          </a:xfrm>
          <a:prstGeom prst="rect">
            <a:avLst/>
          </a:prstGeom>
          <a:noFill/>
          <a:ln>
            <a:solidFill>
              <a:schemeClr val="accent1"/>
            </a:solidFill>
          </a:ln>
        </p:spPr>
        <p:txBody>
          <a:bodyPr wrap="square" rtlCol="0">
            <a:spAutoFit/>
          </a:bodyPr>
          <a:lstStyle/>
          <a:p>
            <a:r>
              <a:rPr lang="de-DE" sz="2000" dirty="0"/>
              <a:t>Altstadtkern (inkl. Rathaus) ggf. gefährdet</a:t>
            </a:r>
          </a:p>
        </p:txBody>
      </p:sp>
      <p:pic>
        <p:nvPicPr>
          <p:cNvPr id="3" name="Grafik 2"/>
          <p:cNvPicPr>
            <a:picLocks noChangeAspect="1"/>
          </p:cNvPicPr>
          <p:nvPr/>
        </p:nvPicPr>
        <p:blipFill>
          <a:blip r:embed="rId2"/>
          <a:stretch>
            <a:fillRect/>
          </a:stretch>
        </p:blipFill>
        <p:spPr>
          <a:xfrm>
            <a:off x="5343274" y="2028552"/>
            <a:ext cx="5781926" cy="4263595"/>
          </a:xfrm>
          <a:prstGeom prst="rect">
            <a:avLst/>
          </a:prstGeom>
        </p:spPr>
      </p:pic>
      <p:cxnSp>
        <p:nvCxnSpPr>
          <p:cNvPr id="8" name="Gerade Verbindung mit Pfeil 7"/>
          <p:cNvCxnSpPr/>
          <p:nvPr/>
        </p:nvCxnSpPr>
        <p:spPr>
          <a:xfrm>
            <a:off x="4347411" y="3400926"/>
            <a:ext cx="3810000" cy="96252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3779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Nächste Schritte</a:t>
            </a:r>
          </a:p>
        </p:txBody>
      </p:sp>
      <p:sp>
        <p:nvSpPr>
          <p:cNvPr id="6" name="Inhaltsplatzhalter 5"/>
          <p:cNvSpPr>
            <a:spLocks noGrp="1"/>
          </p:cNvSpPr>
          <p:nvPr>
            <p:ph idx="1"/>
          </p:nvPr>
        </p:nvSpPr>
        <p:spPr/>
        <p:txBody>
          <a:bodyPr/>
          <a:lstStyle/>
          <a:p>
            <a:r>
              <a:rPr lang="de-DE" dirty="0"/>
              <a:t>Hotspots bewerten</a:t>
            </a:r>
          </a:p>
          <a:p>
            <a:r>
              <a:rPr lang="de-DE" dirty="0"/>
              <a:t>Überlegen, ob eine noch detailliertere Analyse notwendig ist (Starkregen-Gefahrenkarte)</a:t>
            </a:r>
          </a:p>
          <a:p>
            <a:r>
              <a:rPr lang="de-DE" dirty="0"/>
              <a:t>Schnell umsetzbare Maßnahmen angehen</a:t>
            </a:r>
          </a:p>
          <a:p>
            <a:r>
              <a:rPr lang="de-DE" dirty="0"/>
              <a:t>Notfallplan entwickeln (für den Fall eines extremen Starkregens)</a:t>
            </a:r>
          </a:p>
          <a:p>
            <a:r>
              <a:rPr lang="de-DE" dirty="0"/>
              <a:t>Kommunikation innerhalb der Verwaltung, mit den Bürgerinnen/Bürgern und ggf. weiteren Akteuren (z.B. Landwirte) angehen</a:t>
            </a:r>
          </a:p>
        </p:txBody>
      </p:sp>
      <p:sp>
        <p:nvSpPr>
          <p:cNvPr id="4" name="Foliennummernplatzhalter 3"/>
          <p:cNvSpPr>
            <a:spLocks noGrp="1"/>
          </p:cNvSpPr>
          <p:nvPr>
            <p:ph type="sldNum" sz="quarter" idx="12"/>
          </p:nvPr>
        </p:nvSpPr>
        <p:spPr/>
        <p:txBody>
          <a:bodyPr/>
          <a:lstStyle/>
          <a:p>
            <a:fld id="{48706BAC-5A31-4888-BFDF-356B5E6D230F}" type="slidenum">
              <a:rPr lang="de-DE" smtClean="0"/>
              <a:t>15</a:t>
            </a:fld>
            <a:endParaRPr lang="de-DE" dirty="0"/>
          </a:p>
        </p:txBody>
      </p:sp>
    </p:spTree>
    <p:extLst>
      <p:ext uri="{BB962C8B-B14F-4D97-AF65-F5344CB8AC3E}">
        <p14:creationId xmlns:p14="http://schemas.microsoft.com/office/powerpoint/2010/main" val="13140937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a:t>Schadensvermeidung: Außerhalb der Ortschaft</a:t>
            </a:r>
          </a:p>
        </p:txBody>
      </p:sp>
      <p:sp>
        <p:nvSpPr>
          <p:cNvPr id="3" name="Inhaltsplatzhalter 2"/>
          <p:cNvSpPr>
            <a:spLocks noGrp="1"/>
          </p:cNvSpPr>
          <p:nvPr>
            <p:ph idx="1"/>
          </p:nvPr>
        </p:nvSpPr>
        <p:spPr/>
        <p:txBody>
          <a:bodyPr/>
          <a:lstStyle/>
          <a:p>
            <a:r>
              <a:rPr lang="de-DE" dirty="0"/>
              <a:t>Wasser bereits vor der Ortslagen zurückhalten und versickern</a:t>
            </a:r>
          </a:p>
          <a:p>
            <a:r>
              <a:rPr lang="de-DE" dirty="0"/>
              <a:t>Gewässerschutz: abflussverzögernde Gestaltung des Gewässers</a:t>
            </a:r>
          </a:p>
          <a:p>
            <a:r>
              <a:rPr lang="de-DE" dirty="0"/>
              <a:t>Bodenschutz: Erhalt funktionsfähiger Böden als wichtiger Baustein zur Anpassung an Starkregen und für eine nachhaltige Siedlungsentwicklung</a:t>
            </a:r>
          </a:p>
          <a:p>
            <a:r>
              <a:rPr lang="de-DE" dirty="0"/>
              <a:t>Feldbewirtschaftung: quer zum Hang, Einsatz von Untersaaten und Anbau von Zwischenfrüchten, Erosionsschutzstreifen</a:t>
            </a:r>
          </a:p>
          <a:p>
            <a:pPr marL="0" indent="0">
              <a:buNone/>
            </a:pPr>
            <a:endParaRPr lang="de-DE" dirty="0"/>
          </a:p>
          <a:p>
            <a:endParaRPr lang="de-DE" dirty="0"/>
          </a:p>
        </p:txBody>
      </p:sp>
      <p:sp>
        <p:nvSpPr>
          <p:cNvPr id="4" name="Foliennummernplatzhalter 3"/>
          <p:cNvSpPr>
            <a:spLocks noGrp="1"/>
          </p:cNvSpPr>
          <p:nvPr>
            <p:ph type="sldNum" sz="quarter" idx="12"/>
          </p:nvPr>
        </p:nvSpPr>
        <p:spPr/>
        <p:txBody>
          <a:bodyPr/>
          <a:lstStyle/>
          <a:p>
            <a:fld id="{48706BAC-5A31-4888-BFDF-356B5E6D230F}" type="slidenum">
              <a:rPr lang="de-DE" smtClean="0"/>
              <a:t>16</a:t>
            </a:fld>
            <a:endParaRPr lang="de-DE"/>
          </a:p>
        </p:txBody>
      </p:sp>
      <p:sp>
        <p:nvSpPr>
          <p:cNvPr id="5" name="Rechteck 4"/>
          <p:cNvSpPr/>
          <p:nvPr/>
        </p:nvSpPr>
        <p:spPr>
          <a:xfrm>
            <a:off x="7766137" y="4931572"/>
            <a:ext cx="4210075" cy="1754326"/>
          </a:xfrm>
          <a:prstGeom prst="rect">
            <a:avLst/>
          </a:prstGeom>
        </p:spPr>
        <p:txBody>
          <a:bodyPr wrap="square">
            <a:spAutoFit/>
          </a:bodyPr>
          <a:lstStyle/>
          <a:p>
            <a:r>
              <a:rPr lang="de-DE" dirty="0"/>
              <a:t>HMUKLV: Planung mit Tiefgang – Vorsorgender Bodenschutz</a:t>
            </a:r>
          </a:p>
          <a:p>
            <a:r>
              <a:rPr lang="de-DE" dirty="0">
                <a:hlinkClick r:id="rId2"/>
              </a:rPr>
              <a:t>https://umwelt.hessen.de/sites/umwelt.hessen.de/files/2021-09/vorsorgender_bodenschutz_wissen_fuer_die_praxis.pdf</a:t>
            </a:r>
            <a:r>
              <a:rPr lang="de-DE" dirty="0"/>
              <a:t> </a:t>
            </a:r>
          </a:p>
        </p:txBody>
      </p:sp>
      <p:pic>
        <p:nvPicPr>
          <p:cNvPr id="6" name="Grafik 5"/>
          <p:cNvPicPr>
            <a:picLocks noChangeAspect="1"/>
          </p:cNvPicPr>
          <p:nvPr/>
        </p:nvPicPr>
        <p:blipFill rotWithShape="1">
          <a:blip r:embed="rId3"/>
          <a:srcRect l="41470" t="12751" r="22100" b="6041"/>
          <a:stretch/>
        </p:blipFill>
        <p:spPr>
          <a:xfrm>
            <a:off x="6335038" y="4928432"/>
            <a:ext cx="1189973" cy="1700596"/>
          </a:xfrm>
          <a:prstGeom prst="rect">
            <a:avLst/>
          </a:prstGeom>
        </p:spPr>
      </p:pic>
      <p:sp>
        <p:nvSpPr>
          <p:cNvPr id="7" name="Rechteck 6"/>
          <p:cNvSpPr/>
          <p:nvPr/>
        </p:nvSpPr>
        <p:spPr>
          <a:xfrm>
            <a:off x="682388" y="5151700"/>
            <a:ext cx="5532087" cy="1477328"/>
          </a:xfrm>
          <a:prstGeom prst="rect">
            <a:avLst/>
          </a:prstGeom>
        </p:spPr>
        <p:txBody>
          <a:bodyPr wrap="square">
            <a:spAutoFit/>
          </a:bodyPr>
          <a:lstStyle/>
          <a:p>
            <a:r>
              <a:rPr lang="de-DE" dirty="0"/>
              <a:t>Positionspapier "Klimawandel - Betroffenheit und Handlungsempfehlungen des Bodenschutzes" </a:t>
            </a:r>
            <a:r>
              <a:rPr lang="de-DE" dirty="0">
                <a:hlinkClick r:id="rId4"/>
              </a:rPr>
              <a:t>https://www.labo-deutschland.de/documents/LABO_Positionspapier_Boden_und_Klimawandel_090610_aa8_bf5.pdf</a:t>
            </a:r>
            <a:r>
              <a:rPr lang="de-DE" dirty="0"/>
              <a:t> </a:t>
            </a:r>
          </a:p>
        </p:txBody>
      </p:sp>
    </p:spTree>
    <p:extLst>
      <p:ext uri="{BB962C8B-B14F-4D97-AF65-F5344CB8AC3E}">
        <p14:creationId xmlns:p14="http://schemas.microsoft.com/office/powerpoint/2010/main" val="27787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Erosionsschutzstreifen</a:t>
            </a:r>
          </a:p>
        </p:txBody>
      </p:sp>
      <p:sp>
        <p:nvSpPr>
          <p:cNvPr id="3" name="Inhaltsplatzhalter 2"/>
          <p:cNvSpPr>
            <a:spLocks noGrp="1"/>
          </p:cNvSpPr>
          <p:nvPr>
            <p:ph idx="1"/>
          </p:nvPr>
        </p:nvSpPr>
        <p:spPr/>
        <p:txBody>
          <a:bodyPr/>
          <a:lstStyle/>
          <a:p>
            <a:endParaRPr lang="de-DE"/>
          </a:p>
        </p:txBody>
      </p:sp>
      <p:sp>
        <p:nvSpPr>
          <p:cNvPr id="4" name="Foliennummernplatzhalter 3"/>
          <p:cNvSpPr>
            <a:spLocks noGrp="1"/>
          </p:cNvSpPr>
          <p:nvPr>
            <p:ph type="sldNum" sz="quarter" idx="12"/>
          </p:nvPr>
        </p:nvSpPr>
        <p:spPr/>
        <p:txBody>
          <a:bodyPr/>
          <a:lstStyle/>
          <a:p>
            <a:fld id="{48706BAC-5A31-4888-BFDF-356B5E6D230F}" type="slidenum">
              <a:rPr lang="de-DE" smtClean="0"/>
              <a:t>17</a:t>
            </a:fld>
            <a:endParaRPr lang="de-DE"/>
          </a:p>
        </p:txBody>
      </p:sp>
      <p:sp>
        <p:nvSpPr>
          <p:cNvPr id="5" name="Textfeld 13"/>
          <p:cNvSpPr txBox="1">
            <a:spLocks noChangeArrowheads="1"/>
          </p:cNvSpPr>
          <p:nvPr/>
        </p:nvSpPr>
        <p:spPr bwMode="auto">
          <a:xfrm>
            <a:off x="1870178" y="6444478"/>
            <a:ext cx="7873620" cy="276999"/>
          </a:xfrm>
          <a:prstGeom prst="rect">
            <a:avLst/>
          </a:prstGeom>
          <a:noFill/>
          <a:ln w="9525">
            <a:noFill/>
            <a:miter lim="800000"/>
            <a:headEnd/>
            <a:tailEnd/>
          </a:ln>
        </p:spPr>
        <p:txBody>
          <a:bodyPr wrap="square">
            <a:spAutoFit/>
          </a:bodyPr>
          <a:lstStyle/>
          <a:p>
            <a:r>
              <a:rPr lang="de-DE" sz="1200" dirty="0">
                <a:solidFill>
                  <a:srgbClr val="244894"/>
                </a:solidFill>
                <a:latin typeface="Arial" panose="020B0604020202020204" pitchFamily="34" charset="0"/>
                <a:cs typeface="Arial" panose="020B0604020202020204" pitchFamily="34" charset="0"/>
              </a:rPr>
              <a:t>Erosionsschutzstreifen als Sedimentfalle und zur Verminderung der Abflussgeschwindigkeit </a:t>
            </a:r>
            <a:r>
              <a:rPr lang="de-DE" sz="1000" dirty="0">
                <a:solidFill>
                  <a:srgbClr val="244894"/>
                </a:solidFill>
                <a:latin typeface="Arial" panose="020B0604020202020204" pitchFamily="34" charset="0"/>
                <a:cs typeface="Arial" panose="020B0604020202020204" pitchFamily="34" charset="0"/>
              </a:rPr>
              <a:t>(© Altenstadt)</a:t>
            </a:r>
          </a:p>
        </p:txBody>
      </p:sp>
      <p:pic>
        <p:nvPicPr>
          <p:cNvPr id="6" name="Grafik 5"/>
          <p:cNvPicPr>
            <a:picLocks noChangeAspect="1"/>
          </p:cNvPicPr>
          <p:nvPr/>
        </p:nvPicPr>
        <p:blipFill rotWithShape="1">
          <a:blip r:embed="rId2"/>
          <a:srcRect t="3376" b="7998"/>
          <a:stretch/>
        </p:blipFill>
        <p:spPr>
          <a:xfrm>
            <a:off x="1822557" y="1748910"/>
            <a:ext cx="7920000" cy="4680520"/>
          </a:xfrm>
          <a:prstGeom prst="rect">
            <a:avLst/>
          </a:prstGeom>
          <a:effectLst>
            <a:outerShdw blurRad="292100" dist="12700" dir="2700000" algn="ctr" rotWithShape="0">
              <a:srgbClr val="000000">
                <a:alpha val="65000"/>
              </a:srgbClr>
            </a:outerShdw>
          </a:effectLst>
        </p:spPr>
      </p:pic>
    </p:spTree>
    <p:extLst>
      <p:ext uri="{BB962C8B-B14F-4D97-AF65-F5344CB8AC3E}">
        <p14:creationId xmlns:p14="http://schemas.microsoft.com/office/powerpoint/2010/main" val="18195773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Anpassung der Wegneigung</a:t>
            </a:r>
          </a:p>
        </p:txBody>
      </p:sp>
      <p:sp>
        <p:nvSpPr>
          <p:cNvPr id="3" name="Inhaltsplatzhalter 2"/>
          <p:cNvSpPr>
            <a:spLocks noGrp="1"/>
          </p:cNvSpPr>
          <p:nvPr>
            <p:ph idx="1"/>
          </p:nvPr>
        </p:nvSpPr>
        <p:spPr>
          <a:xfrm>
            <a:off x="696036" y="5387693"/>
            <a:ext cx="6318913" cy="1204178"/>
          </a:xfrm>
        </p:spPr>
        <p:txBody>
          <a:bodyPr>
            <a:normAutofit/>
          </a:bodyPr>
          <a:lstStyle/>
          <a:p>
            <a:pPr marL="0" indent="0">
              <a:buNone/>
            </a:pPr>
            <a:r>
              <a:rPr lang="de-DE" dirty="0"/>
              <a:t>Veränderung der Wegneigung oder Abflussrinnen in Wegen integrieren, um Regen auf nebenliegende Flächen zu leiten</a:t>
            </a:r>
          </a:p>
        </p:txBody>
      </p:sp>
      <p:sp>
        <p:nvSpPr>
          <p:cNvPr id="4" name="Foliennummernplatzhalter 3"/>
          <p:cNvSpPr>
            <a:spLocks noGrp="1"/>
          </p:cNvSpPr>
          <p:nvPr>
            <p:ph type="sldNum" sz="quarter" idx="12"/>
          </p:nvPr>
        </p:nvSpPr>
        <p:spPr/>
        <p:txBody>
          <a:bodyPr/>
          <a:lstStyle/>
          <a:p>
            <a:fld id="{48706BAC-5A31-4888-BFDF-356B5E6D230F}" type="slidenum">
              <a:rPr lang="de-DE" smtClean="0"/>
              <a:t>18</a:t>
            </a:fld>
            <a:endParaRPr lang="de-DE"/>
          </a:p>
        </p:txBody>
      </p:sp>
      <p:sp>
        <p:nvSpPr>
          <p:cNvPr id="7" name="Textfeld 13"/>
          <p:cNvSpPr txBox="1">
            <a:spLocks noChangeArrowheads="1"/>
          </p:cNvSpPr>
          <p:nvPr/>
        </p:nvSpPr>
        <p:spPr bwMode="auto">
          <a:xfrm>
            <a:off x="768480" y="5009725"/>
            <a:ext cx="1387866" cy="276999"/>
          </a:xfrm>
          <a:prstGeom prst="rect">
            <a:avLst/>
          </a:prstGeom>
          <a:noFill/>
          <a:ln w="9525">
            <a:noFill/>
            <a:miter lim="800000"/>
            <a:headEnd/>
            <a:tailEnd/>
          </a:ln>
        </p:spPr>
        <p:txBody>
          <a:bodyPr wrap="square">
            <a:spAutoFit/>
          </a:bodyPr>
          <a:lstStyle/>
          <a:p>
            <a:r>
              <a:rPr lang="de-DE" sz="1200" dirty="0">
                <a:solidFill>
                  <a:srgbClr val="244894"/>
                </a:solidFill>
                <a:latin typeface="Arial" panose="020B0604020202020204" pitchFamily="34" charset="0"/>
                <a:cs typeface="Arial" panose="020B0604020202020204" pitchFamily="34" charset="0"/>
              </a:rPr>
              <a:t>© Altenstadt</a:t>
            </a:r>
          </a:p>
        </p:txBody>
      </p:sp>
      <p:pic>
        <p:nvPicPr>
          <p:cNvPr id="5" name="Grafik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7000906" y="2231696"/>
            <a:ext cx="5080160" cy="3810120"/>
          </a:xfrm>
          <a:prstGeom prst="rect">
            <a:avLst/>
          </a:prstGeom>
        </p:spPr>
      </p:pic>
      <p:pic>
        <p:nvPicPr>
          <p:cNvPr id="13" name="Grafik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8479" y="1596675"/>
            <a:ext cx="5693735" cy="3368063"/>
          </a:xfrm>
          <a:prstGeom prst="rect">
            <a:avLst/>
          </a:prstGeom>
        </p:spPr>
      </p:pic>
      <p:sp>
        <p:nvSpPr>
          <p:cNvPr id="14" name="Textfeld 13"/>
          <p:cNvSpPr txBox="1">
            <a:spLocks noChangeArrowheads="1"/>
          </p:cNvSpPr>
          <p:nvPr/>
        </p:nvSpPr>
        <p:spPr bwMode="auto">
          <a:xfrm rot="16200000">
            <a:off x="10968380" y="5842157"/>
            <a:ext cx="1387866" cy="276999"/>
          </a:xfrm>
          <a:prstGeom prst="rect">
            <a:avLst/>
          </a:prstGeom>
          <a:noFill/>
          <a:ln w="9525">
            <a:noFill/>
            <a:miter lim="800000"/>
            <a:headEnd/>
            <a:tailEnd/>
          </a:ln>
        </p:spPr>
        <p:txBody>
          <a:bodyPr wrap="square">
            <a:spAutoFit/>
          </a:bodyPr>
          <a:lstStyle/>
          <a:p>
            <a:r>
              <a:rPr lang="de-DE" sz="1200" dirty="0">
                <a:solidFill>
                  <a:srgbClr val="244894"/>
                </a:solidFill>
                <a:latin typeface="Arial" panose="020B0604020202020204" pitchFamily="34" charset="0"/>
                <a:cs typeface="Arial" panose="020B0604020202020204" pitchFamily="34" charset="0"/>
              </a:rPr>
              <a:t>© HLNUG</a:t>
            </a:r>
          </a:p>
        </p:txBody>
      </p:sp>
    </p:spTree>
    <p:extLst>
      <p:ext uri="{BB962C8B-B14F-4D97-AF65-F5344CB8AC3E}">
        <p14:creationId xmlns:p14="http://schemas.microsoft.com/office/powerpoint/2010/main" val="21754653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Anpassung Einlaufbauwerke</a:t>
            </a:r>
          </a:p>
        </p:txBody>
      </p:sp>
      <p:sp>
        <p:nvSpPr>
          <p:cNvPr id="3" name="Inhaltsplatzhalter 2"/>
          <p:cNvSpPr>
            <a:spLocks noGrp="1"/>
          </p:cNvSpPr>
          <p:nvPr>
            <p:ph idx="1"/>
          </p:nvPr>
        </p:nvSpPr>
        <p:spPr/>
        <p:txBody>
          <a:bodyPr/>
          <a:lstStyle/>
          <a:p>
            <a:endParaRPr lang="de-DE"/>
          </a:p>
        </p:txBody>
      </p:sp>
      <p:sp>
        <p:nvSpPr>
          <p:cNvPr id="4" name="Foliennummernplatzhalter 3"/>
          <p:cNvSpPr>
            <a:spLocks noGrp="1"/>
          </p:cNvSpPr>
          <p:nvPr>
            <p:ph type="sldNum" sz="quarter" idx="12"/>
          </p:nvPr>
        </p:nvSpPr>
        <p:spPr/>
        <p:txBody>
          <a:bodyPr/>
          <a:lstStyle/>
          <a:p>
            <a:fld id="{48706BAC-5A31-4888-BFDF-356B5E6D230F}" type="slidenum">
              <a:rPr lang="de-DE" smtClean="0"/>
              <a:t>19</a:t>
            </a:fld>
            <a:endParaRPr lang="de-DE"/>
          </a:p>
        </p:txBody>
      </p:sp>
      <p:sp>
        <p:nvSpPr>
          <p:cNvPr id="5" name="Textfeld 13"/>
          <p:cNvSpPr txBox="1">
            <a:spLocks noChangeArrowheads="1"/>
          </p:cNvSpPr>
          <p:nvPr/>
        </p:nvSpPr>
        <p:spPr bwMode="auto">
          <a:xfrm>
            <a:off x="1477553" y="5609557"/>
            <a:ext cx="4895314" cy="507831"/>
          </a:xfrm>
          <a:prstGeom prst="rect">
            <a:avLst/>
          </a:prstGeom>
          <a:noFill/>
          <a:ln w="9525">
            <a:noFill/>
            <a:miter lim="800000"/>
            <a:headEnd/>
            <a:tailEnd/>
          </a:ln>
        </p:spPr>
        <p:txBody>
          <a:bodyPr wrap="square">
            <a:spAutoFit/>
          </a:bodyPr>
          <a:lstStyle/>
          <a:p>
            <a:pPr>
              <a:spcBef>
                <a:spcPts val="600"/>
              </a:spcBef>
            </a:pPr>
            <a:r>
              <a:rPr lang="de-DE" sz="1200" dirty="0">
                <a:solidFill>
                  <a:srgbClr val="244894"/>
                </a:solidFill>
                <a:latin typeface="Arial" panose="020B0604020202020204" pitchFamily="34" charset="0"/>
                <a:cs typeface="Arial" panose="020B0604020202020204" pitchFamily="34" charset="0"/>
              </a:rPr>
              <a:t>Umgestaltung Einlaufrechen zur Verringerung von </a:t>
            </a:r>
            <a:r>
              <a:rPr lang="de-DE" sz="1200" dirty="0" err="1">
                <a:solidFill>
                  <a:srgbClr val="244894"/>
                </a:solidFill>
                <a:latin typeface="Arial" panose="020B0604020202020204" pitchFamily="34" charset="0"/>
                <a:cs typeface="Arial" panose="020B0604020202020204" pitchFamily="34" charset="0"/>
              </a:rPr>
              <a:t>Verklausungen</a:t>
            </a:r>
            <a:r>
              <a:rPr lang="de-DE" sz="1200" dirty="0">
                <a:solidFill>
                  <a:srgbClr val="244894"/>
                </a:solidFill>
                <a:latin typeface="Arial" panose="020B0604020202020204" pitchFamily="34" charset="0"/>
                <a:cs typeface="Arial" panose="020B0604020202020204" pitchFamily="34" charset="0"/>
              </a:rPr>
              <a:t> </a:t>
            </a:r>
          </a:p>
          <a:p>
            <a:pPr>
              <a:spcBef>
                <a:spcPts val="600"/>
              </a:spcBef>
            </a:pPr>
            <a:r>
              <a:rPr lang="de-DE" sz="1000" dirty="0">
                <a:solidFill>
                  <a:srgbClr val="244894"/>
                </a:solidFill>
                <a:latin typeface="Arial" panose="020B0604020202020204" pitchFamily="34" charset="0"/>
                <a:cs typeface="Arial" panose="020B0604020202020204" pitchFamily="34" charset="0"/>
              </a:rPr>
              <a:t>(© Stadt Kassel)</a:t>
            </a:r>
          </a:p>
        </p:txBody>
      </p:sp>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2867" y="1988121"/>
            <a:ext cx="4800000" cy="3600000"/>
          </a:xfrm>
          <a:prstGeom prst="rect">
            <a:avLst/>
          </a:prstGeom>
        </p:spPr>
      </p:pic>
      <p:sp>
        <p:nvSpPr>
          <p:cNvPr id="7" name="Textfeld 2"/>
          <p:cNvSpPr txBox="1">
            <a:spLocks noChangeArrowheads="1"/>
          </p:cNvSpPr>
          <p:nvPr/>
        </p:nvSpPr>
        <p:spPr bwMode="auto">
          <a:xfrm>
            <a:off x="5196747" y="5219655"/>
            <a:ext cx="1080119" cy="25717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spcAft>
                <a:spcPts val="0"/>
              </a:spcAft>
            </a:pPr>
            <a:r>
              <a:rPr lang="de-DE" sz="1400" b="1" dirty="0">
                <a:latin typeface="Calibri"/>
                <a:ea typeface="Times New Roman"/>
              </a:rPr>
              <a:t>v</a:t>
            </a:r>
            <a:r>
              <a:rPr lang="de-DE" sz="1400" b="1" dirty="0">
                <a:effectLst/>
                <a:latin typeface="Calibri"/>
                <a:ea typeface="Times New Roman"/>
              </a:rPr>
              <a:t>or Umbau</a:t>
            </a:r>
            <a:endParaRPr lang="de-DE" sz="1400" b="1" dirty="0">
              <a:effectLst/>
              <a:latin typeface="Times New Roman"/>
              <a:ea typeface="Times New Roman"/>
            </a:endParaRPr>
          </a:p>
        </p:txBody>
      </p:sp>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34799" y="1979332"/>
            <a:ext cx="3215494" cy="4287325"/>
          </a:xfrm>
          <a:prstGeom prst="rect">
            <a:avLst/>
          </a:prstGeom>
        </p:spPr>
      </p:pic>
      <p:sp>
        <p:nvSpPr>
          <p:cNvPr id="9" name="Textfeld 2"/>
          <p:cNvSpPr txBox="1">
            <a:spLocks noChangeArrowheads="1"/>
          </p:cNvSpPr>
          <p:nvPr/>
        </p:nvSpPr>
        <p:spPr bwMode="auto">
          <a:xfrm>
            <a:off x="8534553" y="5932200"/>
            <a:ext cx="1152127" cy="25717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gn="ctr">
              <a:spcAft>
                <a:spcPts val="0"/>
              </a:spcAft>
            </a:pPr>
            <a:r>
              <a:rPr lang="de-DE" sz="1400" b="1" dirty="0">
                <a:latin typeface="Calibri"/>
                <a:ea typeface="Times New Roman"/>
              </a:rPr>
              <a:t>n</a:t>
            </a:r>
            <a:r>
              <a:rPr lang="de-DE" sz="1400" b="1" dirty="0">
                <a:effectLst/>
                <a:latin typeface="Calibri"/>
                <a:ea typeface="Times New Roman"/>
              </a:rPr>
              <a:t>ach Umbau</a:t>
            </a:r>
            <a:endParaRPr lang="de-DE" sz="1400" b="1" dirty="0">
              <a:effectLst/>
              <a:latin typeface="Times New Roman"/>
              <a:ea typeface="Times New Roman"/>
            </a:endParaRPr>
          </a:p>
        </p:txBody>
      </p:sp>
    </p:spTree>
    <p:extLst>
      <p:ext uri="{BB962C8B-B14F-4D97-AF65-F5344CB8AC3E}">
        <p14:creationId xmlns:p14="http://schemas.microsoft.com/office/powerpoint/2010/main" val="2296955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Fachzentrum Klimawandel und Anpassung</a:t>
            </a:r>
          </a:p>
        </p:txBody>
      </p:sp>
      <p:sp>
        <p:nvSpPr>
          <p:cNvPr id="6" name="Inhaltsplatzhalter 5"/>
          <p:cNvSpPr>
            <a:spLocks noGrp="1"/>
          </p:cNvSpPr>
          <p:nvPr>
            <p:ph idx="1"/>
          </p:nvPr>
        </p:nvSpPr>
        <p:spPr>
          <a:xfrm>
            <a:off x="838200" y="1825624"/>
            <a:ext cx="10515600" cy="4797597"/>
          </a:xfrm>
        </p:spPr>
        <p:txBody>
          <a:bodyPr>
            <a:normAutofit/>
          </a:bodyPr>
          <a:lstStyle/>
          <a:p>
            <a:r>
              <a:rPr lang="de-DE" dirty="0"/>
              <a:t>Bereitstellung regionaler Klimainformationen für Hessen und seine Kommunen,</a:t>
            </a:r>
          </a:p>
          <a:p>
            <a:r>
              <a:rPr lang="de-DE" dirty="0"/>
              <a:t>Informationsveranstaltungen zum Klimawandel und seine Folgen sowie möglich</a:t>
            </a:r>
            <a:r>
              <a:rPr lang="de-DE" dirty="0">
                <a:solidFill>
                  <a:srgbClr val="004896"/>
                </a:solidFill>
              </a:rPr>
              <a:t>en </a:t>
            </a:r>
            <a:r>
              <a:rPr lang="de-DE" dirty="0"/>
              <a:t>Anpassungsmaßnahmen in Hessen,</a:t>
            </a:r>
          </a:p>
          <a:p>
            <a:r>
              <a:rPr lang="de-DE" dirty="0"/>
              <a:t>Unterstützung bei der Entwicklung konkreter Anpassungsmaßnahmen, besonders für hessische Kommunen,</a:t>
            </a:r>
          </a:p>
          <a:p>
            <a:r>
              <a:rPr lang="de-DE" dirty="0"/>
              <a:t>Erarbeitung entsprechender Bildungsangebote zum Klimawandel</a:t>
            </a:r>
          </a:p>
          <a:p>
            <a:pPr marL="0" indent="0">
              <a:buNone/>
            </a:pPr>
            <a:endParaRPr lang="de-DE" dirty="0"/>
          </a:p>
          <a:p>
            <a:pPr marL="0" indent="0">
              <a:buNone/>
            </a:pPr>
            <a:r>
              <a:rPr lang="de-DE" dirty="0"/>
              <a:t>Spezifische Hinweise für Kommunen: </a:t>
            </a:r>
            <a:br>
              <a:rPr lang="de-DE" dirty="0"/>
            </a:br>
            <a:r>
              <a:rPr lang="de-DE" dirty="0">
                <a:hlinkClick r:id="rId2"/>
              </a:rPr>
              <a:t>https://www.hlnug.de/themen/klimawandel-und-anpassung/staedte-und-kommunen</a:t>
            </a:r>
            <a:r>
              <a:rPr lang="de-DE" dirty="0"/>
              <a:t> </a:t>
            </a:r>
          </a:p>
        </p:txBody>
      </p:sp>
      <p:sp>
        <p:nvSpPr>
          <p:cNvPr id="4" name="Foliennummernplatzhalter 3"/>
          <p:cNvSpPr>
            <a:spLocks noGrp="1"/>
          </p:cNvSpPr>
          <p:nvPr>
            <p:ph type="sldNum" sz="quarter" idx="12"/>
          </p:nvPr>
        </p:nvSpPr>
        <p:spPr/>
        <p:txBody>
          <a:bodyPr/>
          <a:lstStyle/>
          <a:p>
            <a:fld id="{48706BAC-5A31-4888-BFDF-356B5E6D230F}" type="slidenum">
              <a:rPr lang="de-DE" smtClean="0"/>
              <a:t>2</a:t>
            </a:fld>
            <a:endParaRPr lang="de-DE" dirty="0"/>
          </a:p>
        </p:txBody>
      </p:sp>
    </p:spTree>
    <p:extLst>
      <p:ext uri="{BB962C8B-B14F-4D97-AF65-F5344CB8AC3E}">
        <p14:creationId xmlns:p14="http://schemas.microsoft.com/office/powerpoint/2010/main" val="3283591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Versickerung ermöglichen</a:t>
            </a:r>
          </a:p>
        </p:txBody>
      </p:sp>
      <p:sp>
        <p:nvSpPr>
          <p:cNvPr id="3" name="Inhaltsplatzhalter 2"/>
          <p:cNvSpPr>
            <a:spLocks noGrp="1"/>
          </p:cNvSpPr>
          <p:nvPr>
            <p:ph idx="1"/>
          </p:nvPr>
        </p:nvSpPr>
        <p:spPr>
          <a:xfrm>
            <a:off x="838200" y="1825625"/>
            <a:ext cx="4975746" cy="4302217"/>
          </a:xfrm>
        </p:spPr>
        <p:txBody>
          <a:bodyPr/>
          <a:lstStyle/>
          <a:p>
            <a:r>
              <a:rPr lang="de-DE" dirty="0"/>
              <a:t>Mulden-/</a:t>
            </a:r>
            <a:r>
              <a:rPr lang="de-DE" dirty="0" err="1"/>
              <a:t>Rigolensysteme</a:t>
            </a:r>
            <a:r>
              <a:rPr lang="de-DE" dirty="0"/>
              <a:t> anlegen</a:t>
            </a:r>
          </a:p>
          <a:p>
            <a:r>
              <a:rPr lang="de-DE" dirty="0"/>
              <a:t>Wasserspeicher und Bewässerung aufbauen</a:t>
            </a:r>
          </a:p>
        </p:txBody>
      </p:sp>
      <p:sp>
        <p:nvSpPr>
          <p:cNvPr id="4" name="Foliennummernplatzhalter 3"/>
          <p:cNvSpPr>
            <a:spLocks noGrp="1"/>
          </p:cNvSpPr>
          <p:nvPr>
            <p:ph type="sldNum" sz="quarter" idx="12"/>
          </p:nvPr>
        </p:nvSpPr>
        <p:spPr/>
        <p:txBody>
          <a:bodyPr/>
          <a:lstStyle/>
          <a:p>
            <a:fld id="{48706BAC-5A31-4888-BFDF-356B5E6D230F}" type="slidenum">
              <a:rPr lang="de-DE" smtClean="0"/>
              <a:t>20</a:t>
            </a:fld>
            <a:endParaRPr lang="de-DE"/>
          </a:p>
        </p:txBody>
      </p:sp>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953471" y="2357884"/>
            <a:ext cx="4308523" cy="3231392"/>
          </a:xfrm>
          <a:prstGeom prst="rect">
            <a:avLst/>
          </a:prstGeom>
        </p:spPr>
      </p:pic>
      <p:sp>
        <p:nvSpPr>
          <p:cNvPr id="6" name="Inhaltsplatzhalter 2"/>
          <p:cNvSpPr txBox="1">
            <a:spLocks/>
          </p:cNvSpPr>
          <p:nvPr/>
        </p:nvSpPr>
        <p:spPr>
          <a:xfrm>
            <a:off x="8492036" y="6176963"/>
            <a:ext cx="3399430" cy="5844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1600" dirty="0"/>
              <a:t>Versickerungsmulde in Wiesbaden</a:t>
            </a:r>
            <a:br>
              <a:rPr lang="de-DE" sz="1600" dirty="0"/>
            </a:br>
            <a:r>
              <a:rPr lang="de-DE" sz="1600" dirty="0"/>
              <a:t>© HLNUG</a:t>
            </a:r>
          </a:p>
        </p:txBody>
      </p:sp>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9120" y="1819318"/>
            <a:ext cx="2576015" cy="3280961"/>
          </a:xfrm>
          <a:prstGeom prst="rect">
            <a:avLst/>
          </a:prstGeom>
        </p:spPr>
      </p:pic>
      <p:sp>
        <p:nvSpPr>
          <p:cNvPr id="9" name="Inhaltsplatzhalter 2"/>
          <p:cNvSpPr txBox="1">
            <a:spLocks/>
          </p:cNvSpPr>
          <p:nvPr/>
        </p:nvSpPr>
        <p:spPr>
          <a:xfrm>
            <a:off x="5757367" y="5100279"/>
            <a:ext cx="2567768" cy="8606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1600" dirty="0"/>
              <a:t>Versickerungsmulde bei Starkregen in Solingen</a:t>
            </a:r>
            <a:br>
              <a:rPr lang="de-DE" sz="1600" dirty="0"/>
            </a:br>
            <a:r>
              <a:rPr lang="de-DE" sz="1600" dirty="0"/>
              <a:t>© </a:t>
            </a:r>
            <a:r>
              <a:rPr lang="de-DE" sz="1600" dirty="0" err="1"/>
              <a:t>Kopperschmidt</a:t>
            </a:r>
            <a:endParaRPr lang="de-DE" sz="1600" dirty="0"/>
          </a:p>
        </p:txBody>
      </p:sp>
      <p:pic>
        <p:nvPicPr>
          <p:cNvPr id="10" name="Grafik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6367" y="3290343"/>
            <a:ext cx="4809744" cy="2706624"/>
          </a:xfrm>
          <a:prstGeom prst="rect">
            <a:avLst/>
          </a:prstGeom>
        </p:spPr>
      </p:pic>
      <p:sp>
        <p:nvSpPr>
          <p:cNvPr id="11" name="Inhaltsplatzhalter 2"/>
          <p:cNvSpPr txBox="1">
            <a:spLocks/>
          </p:cNvSpPr>
          <p:nvPr/>
        </p:nvSpPr>
        <p:spPr>
          <a:xfrm>
            <a:off x="744091" y="6108589"/>
            <a:ext cx="4890732" cy="4286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1600" dirty="0"/>
              <a:t>Alternative Bewässerung © </a:t>
            </a:r>
            <a:r>
              <a:rPr lang="de-DE" sz="1600" dirty="0" err="1"/>
              <a:t>Kopperschmidt</a:t>
            </a:r>
            <a:endParaRPr lang="de-DE" sz="1600" dirty="0"/>
          </a:p>
        </p:txBody>
      </p:sp>
    </p:spTree>
    <p:extLst>
      <p:ext uri="{BB962C8B-B14F-4D97-AF65-F5344CB8AC3E}">
        <p14:creationId xmlns:p14="http://schemas.microsoft.com/office/powerpoint/2010/main" val="1208591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Grünflächen erhalten und erweitern</a:t>
            </a:r>
          </a:p>
        </p:txBody>
      </p:sp>
      <p:sp>
        <p:nvSpPr>
          <p:cNvPr id="4" name="Foliennummernplatzhalter 3"/>
          <p:cNvSpPr>
            <a:spLocks noGrp="1"/>
          </p:cNvSpPr>
          <p:nvPr>
            <p:ph type="sldNum" sz="quarter" idx="12"/>
          </p:nvPr>
        </p:nvSpPr>
        <p:spPr/>
        <p:txBody>
          <a:bodyPr/>
          <a:lstStyle/>
          <a:p>
            <a:fld id="{48706BAC-5A31-4888-BFDF-356B5E6D230F}" type="slidenum">
              <a:rPr lang="de-DE" smtClean="0"/>
              <a:t>21</a:t>
            </a:fld>
            <a:endParaRPr lang="de-DE"/>
          </a:p>
        </p:txBody>
      </p:sp>
      <p:pic>
        <p:nvPicPr>
          <p:cNvPr id="6" name="Inhaltsplatzhalt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89400" y="2234806"/>
            <a:ext cx="4352925" cy="3264693"/>
          </a:xfrm>
        </p:spPr>
      </p:pic>
      <p:sp>
        <p:nvSpPr>
          <p:cNvPr id="7" name="Inhaltsplatzhalter 2"/>
          <p:cNvSpPr txBox="1">
            <a:spLocks/>
          </p:cNvSpPr>
          <p:nvPr/>
        </p:nvSpPr>
        <p:spPr>
          <a:xfrm>
            <a:off x="407662" y="6049908"/>
            <a:ext cx="3093420" cy="6128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1400" dirty="0"/>
              <a:t>Grünflächen in neuem Quartier </a:t>
            </a:r>
            <a:br>
              <a:rPr lang="de-DE" sz="1400" dirty="0"/>
            </a:br>
            <a:r>
              <a:rPr lang="de-DE" sz="1400" dirty="0"/>
              <a:t>© HLNUG</a:t>
            </a:r>
          </a:p>
        </p:txBody>
      </p:sp>
      <p:pic>
        <p:nvPicPr>
          <p:cNvPr id="9" name="Grafi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588576" y="2129628"/>
            <a:ext cx="3511504" cy="2633628"/>
          </a:xfrm>
          <a:prstGeom prst="rect">
            <a:avLst/>
          </a:prstGeom>
        </p:spPr>
      </p:pic>
      <p:sp>
        <p:nvSpPr>
          <p:cNvPr id="10" name="Inhaltsplatzhalter 2"/>
          <p:cNvSpPr txBox="1">
            <a:spLocks/>
          </p:cNvSpPr>
          <p:nvPr/>
        </p:nvSpPr>
        <p:spPr>
          <a:xfrm>
            <a:off x="3965408" y="5260349"/>
            <a:ext cx="2757840" cy="6049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1400" dirty="0"/>
              <a:t>Fassadenbegrünung in Frankfurt</a:t>
            </a:r>
            <a:br>
              <a:rPr lang="de-DE" sz="1400" dirty="0"/>
            </a:br>
            <a:r>
              <a:rPr lang="de-DE" sz="1400" dirty="0"/>
              <a:t>© </a:t>
            </a:r>
            <a:r>
              <a:rPr lang="de-DE" sz="1400" dirty="0" err="1"/>
              <a:t>Dannert</a:t>
            </a:r>
            <a:r>
              <a:rPr lang="de-DE" sz="1400" dirty="0"/>
              <a:t>, Umweltamt Frankfurt</a:t>
            </a:r>
          </a:p>
        </p:txBody>
      </p:sp>
      <p:pic>
        <p:nvPicPr>
          <p:cNvPr id="11" name="Grafik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69246" y="3354134"/>
            <a:ext cx="5049946" cy="3367343"/>
          </a:xfrm>
          <a:prstGeom prst="rect">
            <a:avLst/>
          </a:prstGeom>
        </p:spPr>
      </p:pic>
      <p:sp>
        <p:nvSpPr>
          <p:cNvPr id="12" name="Textfeld 11"/>
          <p:cNvSpPr txBox="1"/>
          <p:nvPr/>
        </p:nvSpPr>
        <p:spPr>
          <a:xfrm>
            <a:off x="8250340" y="2830914"/>
            <a:ext cx="3757931" cy="523220"/>
          </a:xfrm>
          <a:prstGeom prst="rect">
            <a:avLst/>
          </a:prstGeom>
          <a:noFill/>
        </p:spPr>
        <p:txBody>
          <a:bodyPr wrap="square" rtlCol="0">
            <a:spAutoFit/>
          </a:bodyPr>
          <a:lstStyle/>
          <a:p>
            <a:pPr algn="r"/>
            <a:r>
              <a:rPr lang="de-DE" sz="1400" dirty="0"/>
              <a:t>Dachbegrünung mit </a:t>
            </a:r>
            <a:r>
              <a:rPr lang="de-DE" sz="1400" dirty="0" err="1"/>
              <a:t>Seggenried</a:t>
            </a:r>
            <a:br>
              <a:rPr lang="de-DE" sz="1400" dirty="0"/>
            </a:br>
            <a:r>
              <a:rPr lang="de-DE" sz="1400" dirty="0"/>
              <a:t>© </a:t>
            </a:r>
            <a:r>
              <a:rPr lang="de-DE" sz="1400" dirty="0" err="1"/>
              <a:t>Possmann</a:t>
            </a:r>
            <a:endParaRPr lang="de-DE" sz="1400" dirty="0"/>
          </a:p>
        </p:txBody>
      </p:sp>
      <p:sp>
        <p:nvSpPr>
          <p:cNvPr id="3" name="Rechteck 2"/>
          <p:cNvSpPr/>
          <p:nvPr/>
        </p:nvSpPr>
        <p:spPr>
          <a:xfrm>
            <a:off x="6969246" y="1830925"/>
            <a:ext cx="4910666" cy="646331"/>
          </a:xfrm>
          <a:prstGeom prst="rect">
            <a:avLst/>
          </a:prstGeom>
        </p:spPr>
        <p:txBody>
          <a:bodyPr wrap="square">
            <a:spAutoFit/>
          </a:bodyPr>
          <a:lstStyle/>
          <a:p>
            <a:pPr lvl="0" defTabSz="914400">
              <a:defRPr/>
            </a:pPr>
            <a:r>
              <a:rPr lang="de-DE" dirty="0">
                <a:solidFill>
                  <a:srgbClr val="004896"/>
                </a:solidFill>
              </a:rPr>
              <a:t>Rückhaltevermögen von Dachbegrünungen je nach Ausführung von 40-90%</a:t>
            </a:r>
          </a:p>
        </p:txBody>
      </p:sp>
    </p:spTree>
    <p:extLst>
      <p:ext uri="{BB962C8B-B14F-4D97-AF65-F5344CB8AC3E}">
        <p14:creationId xmlns:p14="http://schemas.microsoft.com/office/powerpoint/2010/main" val="11616434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1483" y="1943350"/>
            <a:ext cx="2787454" cy="2070266"/>
          </a:xfrm>
          <a:prstGeom prst="rect">
            <a:avLst/>
          </a:prstGeom>
        </p:spPr>
      </p:pic>
      <p:sp>
        <p:nvSpPr>
          <p:cNvPr id="13" name="Textfeld 13"/>
          <p:cNvSpPr txBox="1">
            <a:spLocks noChangeArrowheads="1"/>
          </p:cNvSpPr>
          <p:nvPr/>
        </p:nvSpPr>
        <p:spPr bwMode="auto">
          <a:xfrm>
            <a:off x="4167169" y="4412691"/>
            <a:ext cx="6756203" cy="1387559"/>
          </a:xfrm>
          <a:prstGeom prst="rect">
            <a:avLst/>
          </a:prstGeom>
          <a:noFill/>
          <a:ln w="9525">
            <a:noFill/>
            <a:miter lim="800000"/>
            <a:headEnd/>
            <a:tailEnd/>
          </a:ln>
        </p:spPr>
        <p:txBody>
          <a:bodyPr wrap="square">
            <a:spAutoFit/>
          </a:bodyPr>
          <a:lstStyle/>
          <a:p>
            <a:pPr>
              <a:spcBef>
                <a:spcPts val="450"/>
              </a:spcBef>
            </a:pPr>
            <a:r>
              <a:rPr lang="de-DE" sz="1600" dirty="0">
                <a:solidFill>
                  <a:srgbClr val="244894"/>
                </a:solidFill>
                <a:latin typeface="Arial" panose="020B0604020202020204" pitchFamily="34" charset="0"/>
                <a:cs typeface="Arial" panose="020B0604020202020204" pitchFamily="34" charset="0"/>
              </a:rPr>
              <a:t>Mittels Baumrigolen können Bäume mit Regenwasser bewässert werden und die Kanalisation wird entlastet. </a:t>
            </a:r>
          </a:p>
          <a:p>
            <a:pPr>
              <a:spcBef>
                <a:spcPts val="450"/>
              </a:spcBef>
            </a:pPr>
            <a:r>
              <a:rPr lang="de-DE" sz="1600" dirty="0">
                <a:solidFill>
                  <a:srgbClr val="244894"/>
                </a:solidFill>
                <a:latin typeface="Arial" panose="020B0604020202020204" pitchFamily="34" charset="0"/>
                <a:cs typeface="Arial" panose="020B0604020202020204" pitchFamily="34" charset="0"/>
              </a:rPr>
              <a:t>Auch die Wahl der Baumart sollte angepasst sein. Es gibt bereits Listen mit Klimawandel angepassten Baumarten! </a:t>
            </a:r>
            <a:br>
              <a:rPr lang="de-DE" sz="1600" dirty="0">
                <a:solidFill>
                  <a:srgbClr val="244894"/>
                </a:solidFill>
                <a:latin typeface="Arial" panose="020B0604020202020204" pitchFamily="34" charset="0"/>
                <a:cs typeface="Arial" panose="020B0604020202020204" pitchFamily="34" charset="0"/>
              </a:rPr>
            </a:br>
            <a:endParaRPr lang="de-DE" sz="1600" dirty="0">
              <a:solidFill>
                <a:srgbClr val="244894"/>
              </a:solidFill>
              <a:latin typeface="Arial" panose="020B0604020202020204" pitchFamily="34" charset="0"/>
              <a:cs typeface="Arial" panose="020B0604020202020204" pitchFamily="34" charset="0"/>
            </a:endParaRPr>
          </a:p>
        </p:txBody>
      </p:sp>
      <p:sp>
        <p:nvSpPr>
          <p:cNvPr id="2" name="Foliennummernplatzhalter 1"/>
          <p:cNvSpPr>
            <a:spLocks noGrp="1"/>
          </p:cNvSpPr>
          <p:nvPr>
            <p:ph type="sldNum" sz="quarter" idx="12"/>
          </p:nvPr>
        </p:nvSpPr>
        <p:spPr/>
        <p:txBody>
          <a:bodyPr/>
          <a:lstStyle/>
          <a:p>
            <a:pPr>
              <a:defRPr/>
            </a:pPr>
            <a:fld id="{B24D24B7-8D13-4EB1-AEB1-BB54A50DBDF5}" type="slidenum">
              <a:rPr lang="de-DE" smtClean="0"/>
              <a:pPr>
                <a:defRPr/>
              </a:pPr>
              <a:t>22</a:t>
            </a:fld>
            <a:endParaRPr lang="de-DE" dirty="0"/>
          </a:p>
        </p:txBody>
      </p:sp>
      <p:sp>
        <p:nvSpPr>
          <p:cNvPr id="11" name="Textfeld 13"/>
          <p:cNvSpPr txBox="1">
            <a:spLocks noChangeArrowheads="1"/>
          </p:cNvSpPr>
          <p:nvPr/>
        </p:nvSpPr>
        <p:spPr bwMode="auto">
          <a:xfrm>
            <a:off x="838200" y="4411574"/>
            <a:ext cx="3058297" cy="1815882"/>
          </a:xfrm>
          <a:prstGeom prst="rect">
            <a:avLst/>
          </a:prstGeom>
          <a:noFill/>
          <a:ln w="9525">
            <a:noFill/>
            <a:miter lim="800000"/>
            <a:headEnd/>
            <a:tailEnd/>
          </a:ln>
        </p:spPr>
        <p:txBody>
          <a:bodyPr wrap="square">
            <a:spAutoFit/>
          </a:bodyPr>
          <a:lstStyle/>
          <a:p>
            <a:pPr>
              <a:spcBef>
                <a:spcPts val="450"/>
              </a:spcBef>
            </a:pPr>
            <a:r>
              <a:rPr lang="de-DE" sz="1600" dirty="0">
                <a:solidFill>
                  <a:srgbClr val="244894"/>
                </a:solidFill>
                <a:latin typeface="Arial" panose="020B0604020202020204" pitchFamily="34" charset="0"/>
                <a:cs typeface="Arial" panose="020B0604020202020204" pitchFamily="34" charset="0"/>
              </a:rPr>
              <a:t>Wasserdurchlässige Bodenbeläge, oder ausreichende Fugenabstände können dazu beitragen, den oberflächigen Abfluss von Regen zu verzögern oder ihn direkt zu versickern.</a:t>
            </a:r>
            <a:endParaRPr lang="de-DE" sz="900" dirty="0">
              <a:solidFill>
                <a:srgbClr val="244894"/>
              </a:solidFill>
              <a:latin typeface="Arial" panose="020B0604020202020204" pitchFamily="34" charset="0"/>
              <a:cs typeface="Arial" panose="020B0604020202020204" pitchFamily="34" charset="0"/>
            </a:endParaRPr>
          </a:p>
        </p:txBody>
      </p:sp>
      <p:pic>
        <p:nvPicPr>
          <p:cNvPr id="4" name="Grafik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061254" y="1943350"/>
            <a:ext cx="7175157" cy="2372737"/>
          </a:xfrm>
          <a:prstGeom prst="rect">
            <a:avLst/>
          </a:prstGeom>
        </p:spPr>
      </p:pic>
      <p:sp>
        <p:nvSpPr>
          <p:cNvPr id="5" name="Rechteck 4"/>
          <p:cNvSpPr/>
          <p:nvPr/>
        </p:nvSpPr>
        <p:spPr>
          <a:xfrm>
            <a:off x="961483" y="4062160"/>
            <a:ext cx="869149" cy="246221"/>
          </a:xfrm>
          <a:prstGeom prst="rect">
            <a:avLst/>
          </a:prstGeom>
        </p:spPr>
        <p:txBody>
          <a:bodyPr wrap="none">
            <a:spAutoFit/>
          </a:bodyPr>
          <a:lstStyle/>
          <a:p>
            <a:pPr>
              <a:spcBef>
                <a:spcPts val="450"/>
              </a:spcBef>
            </a:pPr>
            <a:r>
              <a:rPr lang="de-DE" sz="1000" dirty="0">
                <a:solidFill>
                  <a:srgbClr val="244894"/>
                </a:solidFill>
                <a:latin typeface="Arial" panose="020B0604020202020204" pitchFamily="34" charset="0"/>
                <a:cs typeface="Arial" panose="020B0604020202020204" pitchFamily="34" charset="0"/>
              </a:rPr>
              <a:t>© W. Eckert</a:t>
            </a:r>
          </a:p>
        </p:txBody>
      </p:sp>
      <p:sp>
        <p:nvSpPr>
          <p:cNvPr id="10" name="Rechteck 9"/>
          <p:cNvSpPr/>
          <p:nvPr/>
        </p:nvSpPr>
        <p:spPr>
          <a:xfrm>
            <a:off x="10429794" y="4062160"/>
            <a:ext cx="811441" cy="246221"/>
          </a:xfrm>
          <a:prstGeom prst="rect">
            <a:avLst/>
          </a:prstGeom>
        </p:spPr>
        <p:txBody>
          <a:bodyPr wrap="none">
            <a:spAutoFit/>
          </a:bodyPr>
          <a:lstStyle/>
          <a:p>
            <a:pPr>
              <a:spcBef>
                <a:spcPts val="450"/>
              </a:spcBef>
            </a:pPr>
            <a:r>
              <a:rPr lang="de-DE" sz="1000" dirty="0">
                <a:solidFill>
                  <a:srgbClr val="244894"/>
                </a:solidFill>
                <a:latin typeface="Arial" panose="020B0604020202020204" pitchFamily="34" charset="0"/>
                <a:cs typeface="Arial" panose="020B0604020202020204" pitchFamily="34" charset="0"/>
              </a:rPr>
              <a:t>© C. Zarda</a:t>
            </a:r>
          </a:p>
        </p:txBody>
      </p:sp>
      <p:sp>
        <p:nvSpPr>
          <p:cNvPr id="14" name="Titel 1"/>
          <p:cNvSpPr>
            <a:spLocks noGrp="1"/>
          </p:cNvSpPr>
          <p:nvPr>
            <p:ph type="title"/>
          </p:nvPr>
        </p:nvSpPr>
        <p:spPr>
          <a:xfrm>
            <a:off x="838200" y="752477"/>
            <a:ext cx="10515600" cy="938213"/>
          </a:xfrm>
        </p:spPr>
        <p:txBody>
          <a:bodyPr/>
          <a:lstStyle/>
          <a:p>
            <a:r>
              <a:rPr lang="de-DE" dirty="0"/>
              <a:t>Versickerung im Verkehrsbereich</a:t>
            </a:r>
          </a:p>
        </p:txBody>
      </p:sp>
    </p:spTree>
    <p:extLst>
      <p:ext uri="{BB962C8B-B14F-4D97-AF65-F5344CB8AC3E}">
        <p14:creationId xmlns:p14="http://schemas.microsoft.com/office/powerpoint/2010/main" val="2336055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e-DE"/>
          </a:p>
        </p:txBody>
      </p:sp>
      <p:sp>
        <p:nvSpPr>
          <p:cNvPr id="3" name="Foliennummernplatzhalter 2"/>
          <p:cNvSpPr>
            <a:spLocks noGrp="1"/>
          </p:cNvSpPr>
          <p:nvPr>
            <p:ph type="sldNum" sz="quarter" idx="12"/>
          </p:nvPr>
        </p:nvSpPr>
        <p:spPr/>
        <p:txBody>
          <a:bodyPr/>
          <a:lstStyle/>
          <a:p>
            <a:fld id="{48706BAC-5A31-4888-BFDF-356B5E6D230F}" type="slidenum">
              <a:rPr lang="de-DE" smtClean="0"/>
              <a:t>23</a:t>
            </a:fld>
            <a:endParaRPr lang="de-DE" dirty="0"/>
          </a:p>
        </p:txBody>
      </p:sp>
      <p:sp>
        <p:nvSpPr>
          <p:cNvPr id="4" name="Textplatzhalter 3"/>
          <p:cNvSpPr>
            <a:spLocks noGrp="1"/>
          </p:cNvSpPr>
          <p:nvPr>
            <p:ph type="body" sz="quarter" idx="13"/>
          </p:nvPr>
        </p:nvSpPr>
        <p:spPr>
          <a:xfrm>
            <a:off x="6384324" y="3072714"/>
            <a:ext cx="5452076" cy="3115361"/>
          </a:xfrm>
        </p:spPr>
        <p:txBody>
          <a:bodyPr>
            <a:normAutofit/>
          </a:bodyPr>
          <a:lstStyle/>
          <a:p>
            <a:pPr>
              <a:spcBef>
                <a:spcPts val="0"/>
              </a:spcBef>
              <a:spcAft>
                <a:spcPts val="600"/>
              </a:spcAft>
            </a:pPr>
            <a:r>
              <a:rPr lang="de-DE" sz="2400" dirty="0"/>
              <a:t>Dr. Heike Hübener</a:t>
            </a:r>
          </a:p>
          <a:p>
            <a:pPr>
              <a:spcBef>
                <a:spcPts val="600"/>
              </a:spcBef>
            </a:pPr>
            <a:r>
              <a:rPr lang="de-DE" dirty="0"/>
              <a:t>Hessisches Landesamt für </a:t>
            </a:r>
            <a:br>
              <a:rPr lang="de-DE" dirty="0"/>
            </a:br>
            <a:r>
              <a:rPr lang="de-DE" dirty="0"/>
              <a:t>Naturschutz, Umwelt und Geologie</a:t>
            </a:r>
          </a:p>
          <a:p>
            <a:pPr>
              <a:spcBef>
                <a:spcPts val="600"/>
              </a:spcBef>
            </a:pPr>
            <a:r>
              <a:rPr lang="de-DE" dirty="0"/>
              <a:t>Fachzentrum Klimawandel und Anpassung</a:t>
            </a:r>
          </a:p>
          <a:p>
            <a:pPr>
              <a:spcBef>
                <a:spcPts val="600"/>
              </a:spcBef>
            </a:pPr>
            <a:r>
              <a:rPr lang="de-DE" dirty="0"/>
              <a:t>Rheingaustraße 186</a:t>
            </a:r>
          </a:p>
          <a:p>
            <a:pPr>
              <a:spcBef>
                <a:spcPts val="600"/>
              </a:spcBef>
            </a:pPr>
            <a:r>
              <a:rPr lang="de-DE" dirty="0"/>
              <a:t>65203 Wiesbaden</a:t>
            </a:r>
          </a:p>
          <a:p>
            <a:pPr>
              <a:spcBef>
                <a:spcPts val="600"/>
              </a:spcBef>
            </a:pPr>
            <a:r>
              <a:rPr lang="de-DE" dirty="0"/>
              <a:t>Tel.: +49(0)611 6939-200</a:t>
            </a:r>
          </a:p>
          <a:p>
            <a:pPr>
              <a:spcBef>
                <a:spcPts val="600"/>
              </a:spcBef>
            </a:pPr>
            <a:r>
              <a:rPr lang="de-DE" dirty="0">
                <a:hlinkClick r:id="rId2"/>
              </a:rPr>
              <a:t>Heike.Huebener@hlnug.hessen.de</a:t>
            </a:r>
            <a:endParaRPr lang="de-DE" dirty="0"/>
          </a:p>
        </p:txBody>
      </p:sp>
      <p:sp>
        <p:nvSpPr>
          <p:cNvPr id="5" name="Rechteck 4"/>
          <p:cNvSpPr/>
          <p:nvPr/>
        </p:nvSpPr>
        <p:spPr>
          <a:xfrm>
            <a:off x="4305300" y="5959930"/>
            <a:ext cx="4572000" cy="523220"/>
          </a:xfrm>
          <a:prstGeom prst="rect">
            <a:avLst/>
          </a:prstGeom>
        </p:spPr>
        <p:txBody>
          <a:bodyPr>
            <a:spAutoFit/>
          </a:bodyPr>
          <a:lstStyle/>
          <a:p>
            <a:pPr>
              <a:spcAft>
                <a:spcPts val="0"/>
              </a:spcAft>
            </a:pPr>
            <a:r>
              <a:rPr lang="de-DE" sz="1400" dirty="0">
                <a:latin typeface="Arial" panose="020B0604020202020204" pitchFamily="34" charset="0"/>
                <a:ea typeface="Calibri" panose="020F0502020204030204" pitchFamily="34" charset="0"/>
                <a:cs typeface="Arial" panose="020B0604020202020204" pitchFamily="34" charset="0"/>
              </a:rPr>
              <a:t>Folgt dem HLNUG auf Twitter: </a:t>
            </a:r>
          </a:p>
          <a:p>
            <a:pPr>
              <a:spcAft>
                <a:spcPts val="0"/>
              </a:spcAft>
            </a:pPr>
            <a:r>
              <a:rPr lang="de-DE" sz="1400" dirty="0">
                <a:latin typeface="Arial" panose="020B0604020202020204" pitchFamily="34" charset="0"/>
                <a:ea typeface="Calibri" panose="020F0502020204030204" pitchFamily="34" charset="0"/>
                <a:cs typeface="Arial" panose="020B0604020202020204" pitchFamily="34" charset="0"/>
                <a:hlinkClick r:id="rId3"/>
              </a:rPr>
              <a:t>https://twitter.com/hlnug_hessen</a:t>
            </a:r>
            <a:r>
              <a:rPr lang="de-DE" sz="1400" dirty="0">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4155031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e-DE" dirty="0"/>
              <a:t>Starkregen in Hessen</a:t>
            </a:r>
          </a:p>
        </p:txBody>
      </p:sp>
      <p:sp>
        <p:nvSpPr>
          <p:cNvPr id="6" name="Inhaltsplatzhalter 5"/>
          <p:cNvSpPr>
            <a:spLocks noGrp="1"/>
          </p:cNvSpPr>
          <p:nvPr>
            <p:ph idx="1"/>
          </p:nvPr>
        </p:nvSpPr>
        <p:spPr>
          <a:xfrm>
            <a:off x="838200" y="1825625"/>
            <a:ext cx="6605337" cy="4351338"/>
          </a:xfrm>
        </p:spPr>
        <p:txBody>
          <a:bodyPr/>
          <a:lstStyle/>
          <a:p>
            <a:r>
              <a:rPr lang="de-DE" b="1" dirty="0"/>
              <a:t>Radardaten zeigen: Starkregen kann überall auftreten!</a:t>
            </a:r>
          </a:p>
          <a:p>
            <a:r>
              <a:rPr lang="de-DE" dirty="0"/>
              <a:t>Extreme Regenmengen in kurzer Zeit möglich (&gt;50 l/m² pro Stunde)</a:t>
            </a:r>
          </a:p>
          <a:p>
            <a:r>
              <a:rPr lang="de-DE" dirty="0"/>
              <a:t>Auftreten überwiegend Mai bis September</a:t>
            </a:r>
          </a:p>
          <a:p>
            <a:r>
              <a:rPr lang="de-DE" dirty="0"/>
              <a:t>Problem: nur generelle Vorhersage möglich</a:t>
            </a:r>
          </a:p>
        </p:txBody>
      </p:sp>
      <p:sp>
        <p:nvSpPr>
          <p:cNvPr id="4" name="Foliennummernplatzhalter 3"/>
          <p:cNvSpPr>
            <a:spLocks noGrp="1"/>
          </p:cNvSpPr>
          <p:nvPr>
            <p:ph type="sldNum" sz="quarter" idx="12"/>
          </p:nvPr>
        </p:nvSpPr>
        <p:spPr/>
        <p:txBody>
          <a:bodyPr/>
          <a:lstStyle/>
          <a:p>
            <a:fld id="{48706BAC-5A31-4888-BFDF-356B5E6D230F}" type="slidenum">
              <a:rPr lang="de-DE" smtClean="0"/>
              <a:t>3</a:t>
            </a:fld>
            <a:endParaRPr lang="de-DE" dirty="0"/>
          </a:p>
        </p:txBody>
      </p:sp>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9050" y="1349918"/>
            <a:ext cx="3956904" cy="5432963"/>
          </a:xfrm>
          <a:prstGeom prst="rect">
            <a:avLst/>
          </a:prstGeom>
        </p:spPr>
      </p:pic>
    </p:spTree>
    <p:extLst>
      <p:ext uri="{BB962C8B-B14F-4D97-AF65-F5344CB8AC3E}">
        <p14:creationId xmlns:p14="http://schemas.microsoft.com/office/powerpoint/2010/main" val="2344523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Wird es in Zukunft mehr Starkregen geben?</a:t>
            </a:r>
          </a:p>
        </p:txBody>
      </p:sp>
      <p:sp>
        <p:nvSpPr>
          <p:cNvPr id="3" name="Inhaltsplatzhalter 2"/>
          <p:cNvSpPr>
            <a:spLocks noGrp="1"/>
          </p:cNvSpPr>
          <p:nvPr>
            <p:ph idx="1"/>
          </p:nvPr>
        </p:nvSpPr>
        <p:spPr/>
        <p:txBody>
          <a:bodyPr/>
          <a:lstStyle/>
          <a:p>
            <a:r>
              <a:rPr lang="de-DE" dirty="0"/>
              <a:t>Wärmere Luft kann mehr Feuchtigkeit aufnehmen als kühlere Luft (im Mittel 7 % pro 1 °C Temperaturerhöhung)</a:t>
            </a:r>
          </a:p>
          <a:p>
            <a:r>
              <a:rPr lang="de-DE" b="1" dirty="0"/>
              <a:t>Mit zunehmendem Klimawandel steigt die Starkregengefahr</a:t>
            </a:r>
          </a:p>
        </p:txBody>
      </p:sp>
      <p:sp>
        <p:nvSpPr>
          <p:cNvPr id="4" name="Foliennummernplatzhalter 3"/>
          <p:cNvSpPr>
            <a:spLocks noGrp="1"/>
          </p:cNvSpPr>
          <p:nvPr>
            <p:ph type="sldNum" sz="quarter" idx="12"/>
          </p:nvPr>
        </p:nvSpPr>
        <p:spPr/>
        <p:txBody>
          <a:bodyPr/>
          <a:lstStyle/>
          <a:p>
            <a:fld id="{48706BAC-5A31-4888-BFDF-356B5E6D230F}" type="slidenum">
              <a:rPr lang="de-DE" smtClean="0"/>
              <a:t>4</a:t>
            </a:fld>
            <a:endParaRPr lang="de-DE"/>
          </a:p>
        </p:txBody>
      </p:sp>
      <p:pic>
        <p:nvPicPr>
          <p:cNvPr id="5" name="Grafik 4"/>
          <p:cNvPicPr>
            <a:picLocks noChangeAspect="1"/>
          </p:cNvPicPr>
          <p:nvPr/>
        </p:nvPicPr>
        <p:blipFill>
          <a:blip r:embed="rId2"/>
          <a:stretch>
            <a:fillRect/>
          </a:stretch>
        </p:blipFill>
        <p:spPr>
          <a:xfrm>
            <a:off x="2660676" y="3118830"/>
            <a:ext cx="6419119" cy="3661121"/>
          </a:xfrm>
          <a:prstGeom prst="rect">
            <a:avLst/>
          </a:prstGeom>
        </p:spPr>
      </p:pic>
      <p:sp>
        <p:nvSpPr>
          <p:cNvPr id="6" name="Textfeld 13"/>
          <p:cNvSpPr txBox="1">
            <a:spLocks noChangeArrowheads="1"/>
          </p:cNvSpPr>
          <p:nvPr/>
        </p:nvSpPr>
        <p:spPr bwMode="auto">
          <a:xfrm rot="16200000">
            <a:off x="8116904" y="4012533"/>
            <a:ext cx="2011552" cy="261610"/>
          </a:xfrm>
          <a:prstGeom prst="rect">
            <a:avLst/>
          </a:prstGeom>
          <a:solidFill>
            <a:schemeClr val="bg2">
              <a:lumMod val="20000"/>
              <a:lumOff val="80000"/>
              <a:alpha val="50000"/>
            </a:schemeClr>
          </a:solidFill>
          <a:ln w="9525">
            <a:noFill/>
            <a:miter lim="800000"/>
            <a:headEnd/>
            <a:tailEnd/>
          </a:ln>
        </p:spPr>
        <p:txBody>
          <a:bodyPr wrap="square">
            <a:spAutoFit/>
          </a:bodyPr>
          <a:lstStyle/>
          <a:p>
            <a:pPr algn="r"/>
            <a:r>
              <a:rPr lang="de-DE" sz="1050" dirty="0">
                <a:latin typeface="Arial" panose="020B0604020202020204" pitchFamily="34" charset="0"/>
                <a:cs typeface="Arial" panose="020B0604020202020204" pitchFamily="34" charset="0"/>
              </a:rPr>
              <a:t>Abbildung nach IPCC (2013)</a:t>
            </a:r>
          </a:p>
        </p:txBody>
      </p:sp>
    </p:spTree>
    <p:extLst>
      <p:ext uri="{BB962C8B-B14F-4D97-AF65-F5344CB8AC3E}">
        <p14:creationId xmlns:p14="http://schemas.microsoft.com/office/powerpoint/2010/main" val="40063482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Fließpfadkarte – was ist das?</a:t>
            </a:r>
          </a:p>
        </p:txBody>
      </p:sp>
      <p:sp>
        <p:nvSpPr>
          <p:cNvPr id="3" name="Inhaltsplatzhalter 2"/>
          <p:cNvSpPr>
            <a:spLocks noGrp="1"/>
          </p:cNvSpPr>
          <p:nvPr>
            <p:ph idx="1"/>
          </p:nvPr>
        </p:nvSpPr>
        <p:spPr>
          <a:xfrm>
            <a:off x="838200" y="1825624"/>
            <a:ext cx="6535821" cy="4682123"/>
          </a:xfrm>
        </p:spPr>
        <p:txBody>
          <a:bodyPr>
            <a:normAutofit/>
          </a:bodyPr>
          <a:lstStyle/>
          <a:p>
            <a:r>
              <a:rPr lang="de-DE" dirty="0"/>
              <a:t>Zeigen eine erste Übersicht der örtlichen Fließpfade bei einem Starkregenereignis</a:t>
            </a:r>
          </a:p>
          <a:p>
            <a:r>
              <a:rPr lang="de-DE" dirty="0"/>
              <a:t>Geeignet für kleinere Orte und Ortsteile</a:t>
            </a:r>
          </a:p>
          <a:p>
            <a:r>
              <a:rPr lang="de-DE" dirty="0"/>
              <a:t>Enthalten Informationen zu Topographie, Landnutzung, Gebäuden und Fließwegen (ohne Durchlässe und Kanalisation)</a:t>
            </a:r>
          </a:p>
          <a:p>
            <a:r>
              <a:rPr lang="de-DE" dirty="0"/>
              <a:t>Für die Erstellung der Fließpfadkarten werden folgende Datengrundlagen verwendet:</a:t>
            </a:r>
          </a:p>
          <a:p>
            <a:pPr lvl="1"/>
            <a:r>
              <a:rPr lang="de-DE" dirty="0"/>
              <a:t>Digitales Geländemodell (5 m² und 1 m²) </a:t>
            </a:r>
          </a:p>
          <a:p>
            <a:pPr lvl="1"/>
            <a:r>
              <a:rPr lang="de-DE" dirty="0"/>
              <a:t>Gebäudegrundrisse (ATKIS Daten) </a:t>
            </a:r>
          </a:p>
          <a:p>
            <a:pPr lvl="1"/>
            <a:r>
              <a:rPr lang="de-DE" dirty="0"/>
              <a:t>Landwirtschaftliche Nutzflächen (ALKIS Daten) </a:t>
            </a:r>
          </a:p>
        </p:txBody>
      </p:sp>
      <p:sp>
        <p:nvSpPr>
          <p:cNvPr id="4" name="Foliennummernplatzhalter 3"/>
          <p:cNvSpPr>
            <a:spLocks noGrp="1"/>
          </p:cNvSpPr>
          <p:nvPr>
            <p:ph type="sldNum" sz="quarter" idx="12"/>
          </p:nvPr>
        </p:nvSpPr>
        <p:spPr/>
        <p:txBody>
          <a:bodyPr/>
          <a:lstStyle/>
          <a:p>
            <a:fld id="{48706BAC-5A31-4888-BFDF-356B5E6D230F}" type="slidenum">
              <a:rPr lang="de-DE" smtClean="0"/>
              <a:t>5</a:t>
            </a:fld>
            <a:endParaRPr lang="de-DE"/>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3606" y="579319"/>
            <a:ext cx="3554878" cy="5803518"/>
          </a:xfrm>
          <a:prstGeom prst="rect">
            <a:avLst/>
          </a:prstGeom>
        </p:spPr>
      </p:pic>
      <p:sp>
        <p:nvSpPr>
          <p:cNvPr id="6" name="Rechteck 5"/>
          <p:cNvSpPr/>
          <p:nvPr/>
        </p:nvSpPr>
        <p:spPr>
          <a:xfrm>
            <a:off x="53470" y="6356352"/>
            <a:ext cx="5416868" cy="369332"/>
          </a:xfrm>
          <a:prstGeom prst="rect">
            <a:avLst/>
          </a:prstGeom>
        </p:spPr>
        <p:txBody>
          <a:bodyPr wrap="none">
            <a:spAutoFit/>
          </a:bodyPr>
          <a:lstStyle/>
          <a:p>
            <a:pPr lvl="0" algn="r"/>
            <a:r>
              <a:rPr lang="de-DE" dirty="0"/>
              <a:t>siehe Dokument „Erklärung der FPK für Kommune“</a:t>
            </a:r>
          </a:p>
        </p:txBody>
      </p:sp>
    </p:spTree>
    <p:extLst>
      <p:ext uri="{BB962C8B-B14F-4D97-AF65-F5344CB8AC3E}">
        <p14:creationId xmlns:p14="http://schemas.microsoft.com/office/powerpoint/2010/main" val="36694094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Grenzen der Fließpfadkarte (1)</a:t>
            </a:r>
          </a:p>
        </p:txBody>
      </p:sp>
      <p:sp>
        <p:nvSpPr>
          <p:cNvPr id="3" name="Inhaltsplatzhalter 2"/>
          <p:cNvSpPr>
            <a:spLocks noGrp="1"/>
          </p:cNvSpPr>
          <p:nvPr>
            <p:ph idx="1"/>
          </p:nvPr>
        </p:nvSpPr>
        <p:spPr>
          <a:xfrm>
            <a:off x="838200" y="1645273"/>
            <a:ext cx="10515600" cy="4530727"/>
          </a:xfrm>
        </p:spPr>
        <p:txBody>
          <a:bodyPr>
            <a:normAutofit/>
          </a:bodyPr>
          <a:lstStyle/>
          <a:p>
            <a:r>
              <a:rPr lang="de-DE" dirty="0"/>
              <a:t>Bei den erstellten Fließpfadkarten handelt es sich um eine modellhafte Darstellung. Es ist zu beachten, dass ein Modell niemals 1:1 der Realität entspricht. </a:t>
            </a:r>
          </a:p>
          <a:p>
            <a:pPr lvl="0"/>
            <a:r>
              <a:rPr lang="de-DE" dirty="0"/>
              <a:t>Es handelt sich bei der Karte um eine rein topographische Geländeanalyse. Dadurch können keine realen Überflutungstiefen ermittelt werden. </a:t>
            </a:r>
          </a:p>
          <a:p>
            <a:pPr lvl="0"/>
            <a:r>
              <a:rPr lang="de-DE" dirty="0">
                <a:solidFill>
                  <a:srgbClr val="004896"/>
                </a:solidFill>
              </a:rPr>
              <a:t>Fließpfadkarten stellen keine Strömungen dar. Eine Sturzflutwelle kann auch über eine Erhöhung fließen. </a:t>
            </a:r>
          </a:p>
          <a:p>
            <a:pPr lvl="0"/>
            <a:r>
              <a:rPr lang="de-DE" dirty="0"/>
              <a:t>Starkregenereignisse sind lokal eng begrenzte Ereignisse. So treten die höchsten Intensitäten meist in Bereichen auf, die nicht größer als 1 km² sind. Auf den dargestellten Abflusspfaden wird es im Ereignisfall daher niemals überall gleichzeitig zu stark ausgeprägten Abflüssen kommen. </a:t>
            </a:r>
          </a:p>
        </p:txBody>
      </p:sp>
      <p:sp>
        <p:nvSpPr>
          <p:cNvPr id="4" name="Foliennummernplatzhalter 3"/>
          <p:cNvSpPr>
            <a:spLocks noGrp="1"/>
          </p:cNvSpPr>
          <p:nvPr>
            <p:ph type="sldNum" sz="quarter" idx="12"/>
          </p:nvPr>
        </p:nvSpPr>
        <p:spPr/>
        <p:txBody>
          <a:bodyPr/>
          <a:lstStyle/>
          <a:p>
            <a:fld id="{48706BAC-5A31-4888-BFDF-356B5E6D230F}" type="slidenum">
              <a:rPr lang="de-DE" smtClean="0"/>
              <a:t>6</a:t>
            </a:fld>
            <a:endParaRPr lang="de-DE"/>
          </a:p>
        </p:txBody>
      </p:sp>
      <p:sp>
        <p:nvSpPr>
          <p:cNvPr id="5" name="Rechteck 4"/>
          <p:cNvSpPr/>
          <p:nvPr/>
        </p:nvSpPr>
        <p:spPr>
          <a:xfrm>
            <a:off x="53470" y="6356352"/>
            <a:ext cx="5416868" cy="369332"/>
          </a:xfrm>
          <a:prstGeom prst="rect">
            <a:avLst/>
          </a:prstGeom>
        </p:spPr>
        <p:txBody>
          <a:bodyPr wrap="none">
            <a:spAutoFit/>
          </a:bodyPr>
          <a:lstStyle/>
          <a:p>
            <a:pPr lvl="0" algn="r"/>
            <a:r>
              <a:rPr lang="de-DE" dirty="0"/>
              <a:t>siehe Dokument „Erklärung der FPK für Kommune“</a:t>
            </a:r>
          </a:p>
        </p:txBody>
      </p:sp>
    </p:spTree>
    <p:extLst>
      <p:ext uri="{BB962C8B-B14F-4D97-AF65-F5344CB8AC3E}">
        <p14:creationId xmlns:p14="http://schemas.microsoft.com/office/powerpoint/2010/main" val="849919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Grenzen der Fließpfadkarte (2)</a:t>
            </a:r>
          </a:p>
        </p:txBody>
      </p:sp>
      <p:sp>
        <p:nvSpPr>
          <p:cNvPr id="3" name="Inhaltsplatzhalter 2"/>
          <p:cNvSpPr>
            <a:spLocks noGrp="1"/>
          </p:cNvSpPr>
          <p:nvPr>
            <p:ph idx="1"/>
          </p:nvPr>
        </p:nvSpPr>
        <p:spPr>
          <a:xfrm>
            <a:off x="838200" y="1825624"/>
            <a:ext cx="10515600" cy="4487091"/>
          </a:xfrm>
        </p:spPr>
        <p:txBody>
          <a:bodyPr>
            <a:normAutofit/>
          </a:bodyPr>
          <a:lstStyle/>
          <a:p>
            <a:pPr lvl="0"/>
            <a:r>
              <a:rPr lang="de-DE" dirty="0"/>
              <a:t>Die Auflösung des Digitalen Geländemodells von 1 m² ist schon sehr fein. Trotzdem können nicht alle kleinteiligen Geländestrukturen in der Karte dargestellt werden. Durchlässe, Mauern und Gräben führen dazu, dass Fließpfade womöglich abgeleitet werden und die Darstellung nicht mehr der Realität entspricht.</a:t>
            </a:r>
          </a:p>
          <a:p>
            <a:pPr lvl="0"/>
            <a:r>
              <a:rPr lang="de-DE" dirty="0"/>
              <a:t>Die Aktualität der Datengrundlage wird auf der Fließpfadkarte angegeben. Sollte sich in der Zwischenzeit etwas verändert haben, wird dies in der Karte nicht berücksichtigt. Daher sollten alle gefährdeten Flächen und Gebäude überprüft werden, ob hier die Einschätzung aufgrund der topografischen Analyse wirklich so übertragbar ist.</a:t>
            </a:r>
          </a:p>
        </p:txBody>
      </p:sp>
      <p:sp>
        <p:nvSpPr>
          <p:cNvPr id="4" name="Foliennummernplatzhalter 3"/>
          <p:cNvSpPr>
            <a:spLocks noGrp="1"/>
          </p:cNvSpPr>
          <p:nvPr>
            <p:ph type="sldNum" sz="quarter" idx="12"/>
          </p:nvPr>
        </p:nvSpPr>
        <p:spPr/>
        <p:txBody>
          <a:bodyPr/>
          <a:lstStyle/>
          <a:p>
            <a:fld id="{48706BAC-5A31-4888-BFDF-356B5E6D230F}" type="slidenum">
              <a:rPr lang="de-DE" smtClean="0"/>
              <a:t>7</a:t>
            </a:fld>
            <a:endParaRPr lang="de-DE"/>
          </a:p>
        </p:txBody>
      </p:sp>
      <p:sp>
        <p:nvSpPr>
          <p:cNvPr id="5" name="Rechteck 4"/>
          <p:cNvSpPr/>
          <p:nvPr/>
        </p:nvSpPr>
        <p:spPr>
          <a:xfrm>
            <a:off x="53470" y="6356352"/>
            <a:ext cx="5416868" cy="369332"/>
          </a:xfrm>
          <a:prstGeom prst="rect">
            <a:avLst/>
          </a:prstGeom>
        </p:spPr>
        <p:txBody>
          <a:bodyPr wrap="none">
            <a:spAutoFit/>
          </a:bodyPr>
          <a:lstStyle/>
          <a:p>
            <a:pPr lvl="0" algn="r"/>
            <a:r>
              <a:rPr lang="de-DE" dirty="0"/>
              <a:t>siehe Dokument „Erklärung der FPK für Kommune“</a:t>
            </a:r>
          </a:p>
        </p:txBody>
      </p:sp>
    </p:spTree>
    <p:extLst>
      <p:ext uri="{BB962C8B-B14F-4D97-AF65-F5344CB8AC3E}">
        <p14:creationId xmlns:p14="http://schemas.microsoft.com/office/powerpoint/2010/main" val="4263661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Nutzen der Fließpfadkarte </a:t>
            </a:r>
          </a:p>
        </p:txBody>
      </p:sp>
      <p:sp>
        <p:nvSpPr>
          <p:cNvPr id="3" name="Inhaltsplatzhalter 2"/>
          <p:cNvSpPr>
            <a:spLocks noGrp="1"/>
          </p:cNvSpPr>
          <p:nvPr>
            <p:ph idx="1"/>
          </p:nvPr>
        </p:nvSpPr>
        <p:spPr>
          <a:xfrm>
            <a:off x="838200" y="1825624"/>
            <a:ext cx="10515600" cy="4487091"/>
          </a:xfrm>
        </p:spPr>
        <p:txBody>
          <a:bodyPr>
            <a:normAutofit/>
          </a:bodyPr>
          <a:lstStyle/>
          <a:p>
            <a:pPr lvl="0"/>
            <a:r>
              <a:rPr lang="de-DE" dirty="0">
                <a:solidFill>
                  <a:srgbClr val="004896"/>
                </a:solidFill>
              </a:rPr>
              <a:t>Fließpfadkarten können vulnerable Orte in einer Kommune aufzeigen, auch wenn dort bisher noch kein Starkregenereignis aufgetreten ist.</a:t>
            </a:r>
          </a:p>
          <a:p>
            <a:pPr lvl="0"/>
            <a:r>
              <a:rPr lang="de-DE" dirty="0">
                <a:solidFill>
                  <a:srgbClr val="004896"/>
                </a:solidFill>
              </a:rPr>
              <a:t>Im Außenbereich stellt die FPK das Einzugsgebiet dar, aus dem potenziell Wasser und Schlamm in die Kommune eingetragen werden können. Hier kann oftmals bereits mit kleinen Maßnahmen erfolgreich Schadens-vorbeugung betrieben werden.</a:t>
            </a:r>
          </a:p>
          <a:p>
            <a:pPr lvl="0"/>
            <a:r>
              <a:rPr lang="de-DE" dirty="0">
                <a:solidFill>
                  <a:srgbClr val="004896"/>
                </a:solidFill>
              </a:rPr>
              <a:t>Die FPK sensibilisiert in der Kommune betroffene Bürgerinnen und Bürger sowie sonstige Anlieger und Interessengruppen. Gemeinsam lassen sich Lösungen entwickeln, die Gefahren zu reduzieren.</a:t>
            </a:r>
          </a:p>
          <a:p>
            <a:pPr lvl="0"/>
            <a:r>
              <a:rPr lang="de-DE" dirty="0">
                <a:solidFill>
                  <a:srgbClr val="004896"/>
                </a:solidFill>
              </a:rPr>
              <a:t>Jeder Millimeter kann nützen! Selbst kleinere Maßnahmen können evtl. den Abfluss so lange verzögern, dass eine Schwelle oder Bordsteinkante gerade nicht überschwemmt wird.   </a:t>
            </a:r>
          </a:p>
        </p:txBody>
      </p:sp>
      <p:sp>
        <p:nvSpPr>
          <p:cNvPr id="4" name="Foliennummernplatzhalter 3"/>
          <p:cNvSpPr>
            <a:spLocks noGrp="1"/>
          </p:cNvSpPr>
          <p:nvPr>
            <p:ph type="sldNum" sz="quarter" idx="12"/>
          </p:nvPr>
        </p:nvSpPr>
        <p:spPr/>
        <p:txBody>
          <a:bodyPr/>
          <a:lstStyle/>
          <a:p>
            <a:fld id="{48706BAC-5A31-4888-BFDF-356B5E6D230F}" type="slidenum">
              <a:rPr lang="de-DE" smtClean="0"/>
              <a:t>8</a:t>
            </a:fld>
            <a:endParaRPr lang="de-DE"/>
          </a:p>
        </p:txBody>
      </p:sp>
      <p:sp>
        <p:nvSpPr>
          <p:cNvPr id="5" name="Rechteck 4"/>
          <p:cNvSpPr/>
          <p:nvPr/>
        </p:nvSpPr>
        <p:spPr>
          <a:xfrm>
            <a:off x="53470" y="6356352"/>
            <a:ext cx="5416868" cy="369332"/>
          </a:xfrm>
          <a:prstGeom prst="rect">
            <a:avLst/>
          </a:prstGeom>
        </p:spPr>
        <p:txBody>
          <a:bodyPr wrap="none">
            <a:spAutoFit/>
          </a:bodyPr>
          <a:lstStyle/>
          <a:p>
            <a:pPr lvl="0" algn="r"/>
            <a:r>
              <a:rPr lang="de-DE" dirty="0"/>
              <a:t>siehe Dokument „Erklärung der FPK für Kommune“</a:t>
            </a:r>
          </a:p>
        </p:txBody>
      </p:sp>
    </p:spTree>
    <p:extLst>
      <p:ext uri="{BB962C8B-B14F-4D97-AF65-F5344CB8AC3E}">
        <p14:creationId xmlns:p14="http://schemas.microsoft.com/office/powerpoint/2010/main" val="2855555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Annahmen für die Darstellung in der Fließpfadkarte</a:t>
            </a:r>
          </a:p>
        </p:txBody>
      </p:sp>
      <p:sp>
        <p:nvSpPr>
          <p:cNvPr id="3" name="Inhaltsplatzhalter 2"/>
          <p:cNvSpPr>
            <a:spLocks noGrp="1"/>
          </p:cNvSpPr>
          <p:nvPr>
            <p:ph idx="1"/>
          </p:nvPr>
        </p:nvSpPr>
        <p:spPr>
          <a:xfrm>
            <a:off x="838200" y="1825624"/>
            <a:ext cx="10515600" cy="4530727"/>
          </a:xfrm>
        </p:spPr>
        <p:txBody>
          <a:bodyPr/>
          <a:lstStyle/>
          <a:p>
            <a:pPr marL="0" indent="0">
              <a:buNone/>
            </a:pPr>
            <a:r>
              <a:rPr lang="de-DE" u="sng" dirty="0"/>
              <a:t>Landwirtschaft</a:t>
            </a:r>
          </a:p>
          <a:p>
            <a:r>
              <a:rPr lang="de-DE" dirty="0"/>
              <a:t>Grünland ist im Allgemeinen weniger gefährdet als Ackerland, da der Boden eine deutlich höhere Bedeckung hat und somit Wasser und Boden besser zurückgehalten werden. </a:t>
            </a:r>
          </a:p>
          <a:p>
            <a:r>
              <a:rPr lang="de-DE" dirty="0"/>
              <a:t>Die Bearbeitung des Bodens und auch bestimmte Feldfrüchte können einen Einfluss auf das Abflussverhalten haben. Da hierzu keine landesweiten Daten vorliegen, wird dies in den Karten nicht berücksichtigt.</a:t>
            </a:r>
          </a:p>
          <a:p>
            <a:r>
              <a:rPr lang="de-DE" dirty="0"/>
              <a:t>Waldgebiete werden nicht dargestellt, da angenommen wird, dass der Wasserrückhalt und die Infiltrationsrate hoch sind. Dies sollte bei der Auswertung der Fließpfadkarte berücksichtigt werden.</a:t>
            </a:r>
          </a:p>
        </p:txBody>
      </p:sp>
      <p:sp>
        <p:nvSpPr>
          <p:cNvPr id="4" name="Foliennummernplatzhalter 3"/>
          <p:cNvSpPr>
            <a:spLocks noGrp="1"/>
          </p:cNvSpPr>
          <p:nvPr>
            <p:ph type="sldNum" sz="quarter" idx="12"/>
          </p:nvPr>
        </p:nvSpPr>
        <p:spPr/>
        <p:txBody>
          <a:bodyPr/>
          <a:lstStyle/>
          <a:p>
            <a:fld id="{48706BAC-5A31-4888-BFDF-356B5E6D230F}" type="slidenum">
              <a:rPr lang="de-DE" smtClean="0"/>
              <a:t>9</a:t>
            </a:fld>
            <a:endParaRPr lang="de-DE"/>
          </a:p>
        </p:txBody>
      </p:sp>
      <p:sp>
        <p:nvSpPr>
          <p:cNvPr id="5" name="Rechteck 4"/>
          <p:cNvSpPr/>
          <p:nvPr/>
        </p:nvSpPr>
        <p:spPr>
          <a:xfrm>
            <a:off x="53470" y="6356352"/>
            <a:ext cx="5416868" cy="369332"/>
          </a:xfrm>
          <a:prstGeom prst="rect">
            <a:avLst/>
          </a:prstGeom>
        </p:spPr>
        <p:txBody>
          <a:bodyPr wrap="none">
            <a:spAutoFit/>
          </a:bodyPr>
          <a:lstStyle/>
          <a:p>
            <a:pPr lvl="0" algn="r"/>
            <a:r>
              <a:rPr lang="de-DE" dirty="0"/>
              <a:t>siehe Dokument „Erklärung der FPK für Kommune“</a:t>
            </a:r>
          </a:p>
        </p:txBody>
      </p:sp>
    </p:spTree>
    <p:extLst>
      <p:ext uri="{BB962C8B-B14F-4D97-AF65-F5344CB8AC3E}">
        <p14:creationId xmlns:p14="http://schemas.microsoft.com/office/powerpoint/2010/main" val="1847475398"/>
      </p:ext>
    </p:extLst>
  </p:cSld>
  <p:clrMapOvr>
    <a:masterClrMapping/>
  </p:clrMapOvr>
</p:sld>
</file>

<file path=ppt/theme/theme1.xml><?xml version="1.0" encoding="utf-8"?>
<a:theme xmlns:a="http://schemas.openxmlformats.org/drawingml/2006/main" name="Masterfolien_FZK">
  <a:themeElements>
    <a:clrScheme name="FZK">
      <a:dk1>
        <a:srgbClr val="244894"/>
      </a:dk1>
      <a:lt1>
        <a:sysClr val="window" lastClr="FFFFFF"/>
      </a:lt1>
      <a:dk2>
        <a:srgbClr val="244894"/>
      </a:dk2>
      <a:lt2>
        <a:srgbClr val="FFFFFF"/>
      </a:lt2>
      <a:accent1>
        <a:srgbClr val="244894"/>
      </a:accent1>
      <a:accent2>
        <a:srgbClr val="E00E31"/>
      </a:accent2>
      <a:accent3>
        <a:srgbClr val="92D050"/>
      </a:accent3>
      <a:accent4>
        <a:srgbClr val="FFCC00"/>
      </a:accent4>
      <a:accent5>
        <a:srgbClr val="00B050"/>
      </a:accent5>
      <a:accent6>
        <a:srgbClr val="002060"/>
      </a:accent6>
      <a:hlink>
        <a:srgbClr val="5C5C5C"/>
      </a:hlink>
      <a:folHlink>
        <a:srgbClr val="A5A5A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Masterfolien_FZK</Template>
  <TotalTime>0</TotalTime>
  <Words>1187</Words>
  <Application>Microsoft Office PowerPoint</Application>
  <PresentationFormat>Breitbild</PresentationFormat>
  <Paragraphs>139</Paragraphs>
  <Slides>23</Slides>
  <Notes>3</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23</vt:i4>
      </vt:variant>
    </vt:vector>
  </HeadingPairs>
  <TitlesOfParts>
    <vt:vector size="28" baseType="lpstr">
      <vt:lpstr>Arial</vt:lpstr>
      <vt:lpstr>Calibri</vt:lpstr>
      <vt:lpstr>Times</vt:lpstr>
      <vt:lpstr>Times New Roman</vt:lpstr>
      <vt:lpstr>Masterfolien_FZK</vt:lpstr>
      <vt:lpstr>Fließpfadkarte für Niedernhausen</vt:lpstr>
      <vt:lpstr>Fachzentrum Klimawandel und Anpassung</vt:lpstr>
      <vt:lpstr>Starkregen in Hessen</vt:lpstr>
      <vt:lpstr>Wird es in Zukunft mehr Starkregen geben?</vt:lpstr>
      <vt:lpstr>Fließpfadkarte – was ist das?</vt:lpstr>
      <vt:lpstr>Grenzen der Fließpfadkarte (1)</vt:lpstr>
      <vt:lpstr>Grenzen der Fließpfadkarte (2)</vt:lpstr>
      <vt:lpstr>Nutzen der Fließpfadkarte </vt:lpstr>
      <vt:lpstr>Annahmen für die Darstellung in der Fließpfadkarte</vt:lpstr>
      <vt:lpstr>Ausschnitt Fließpfadkarte Niedernhausen</vt:lpstr>
      <vt:lpstr>Ausschnitt Fließpfadkarte Niederseelbach, Oberseelbach</vt:lpstr>
      <vt:lpstr>Ausschnitt Fließpfadkarte Engenhahn, Niederseelbach</vt:lpstr>
      <vt:lpstr>Ausschnitt Fließpfadkarte Engenhahn</vt:lpstr>
      <vt:lpstr>Ausschnitt Fließpfadkarte Oberjosbach</vt:lpstr>
      <vt:lpstr>Nächste Schritte</vt:lpstr>
      <vt:lpstr>Schadensvermeidung: Außerhalb der Ortschaft</vt:lpstr>
      <vt:lpstr>Erosionsschutzstreifen</vt:lpstr>
      <vt:lpstr>Anpassung der Wegneigung</vt:lpstr>
      <vt:lpstr>Anpassung Einlaufbauwerke</vt:lpstr>
      <vt:lpstr>Versickerung ermöglichen</vt:lpstr>
      <vt:lpstr>Grünflächen erhalten und erweitern</vt:lpstr>
      <vt:lpstr>Versickerung im Verkehrsbereich</vt:lpstr>
      <vt:lpstr>PowerPoint-Präsentation</vt:lpstr>
    </vt:vector>
  </TitlesOfParts>
  <Company>HLNUG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Höckner, Harald (HLNUG)</dc:creator>
  <cp:lastModifiedBy>Reimann, Joachim</cp:lastModifiedBy>
  <cp:revision>70</cp:revision>
  <dcterms:created xsi:type="dcterms:W3CDTF">2019-02-11T13:30:59Z</dcterms:created>
  <dcterms:modified xsi:type="dcterms:W3CDTF">2021-11-29T11:09:35Z</dcterms:modified>
</cp:coreProperties>
</file>